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0429B5-77D4-45E5-AE12-BAD5F6683AB9}" type="datetimeFigureOut">
              <a:rPr lang="it-IT" smtClean="0"/>
              <a:t>28/10/2014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55DC8-0C88-4A5F-9C9C-4E71353E3794}"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74DF31C-C0FA-4FAD-B211-F0FD31CD38F5}" type="datetime1">
              <a:rPr lang="it-IT" smtClean="0"/>
              <a:t>28/10/2014</a:t>
            </a:fld>
            <a:endParaRPr lang="it-IT"/>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
        <p:nvSpPr>
          <p:cNvPr id="6" name="Segnaposto numero diapositiva 5"/>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0E7DCF-E367-452A-BF03-8862D01FD6E0}" type="datetime1">
              <a:rPr lang="it-IT" smtClean="0"/>
              <a:t>28/10/2014</a:t>
            </a:fld>
            <a:endParaRPr lang="it-IT"/>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
        <p:nvSpPr>
          <p:cNvPr id="6" name="Segnaposto numero diapositiva 5"/>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1DD22C-1860-4025-A641-8E21BDDECBCC}" type="datetime1">
              <a:rPr lang="it-IT" smtClean="0"/>
              <a:t>28/10/2014</a:t>
            </a:fld>
            <a:endParaRPr lang="it-IT"/>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
        <p:nvSpPr>
          <p:cNvPr id="6" name="Segnaposto numero diapositiva 5"/>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A278CC-E66D-4877-A6E3-5E191FF5E0F6}" type="datetime1">
              <a:rPr lang="it-IT" smtClean="0"/>
              <a:t>28/10/2014</a:t>
            </a:fld>
            <a:endParaRPr lang="it-IT"/>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
        <p:nvSpPr>
          <p:cNvPr id="6" name="Segnaposto numero diapositiva 5"/>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141D10-2612-4E58-9963-6927D32AAEDC}" type="datetime1">
              <a:rPr lang="it-IT" smtClean="0"/>
              <a:t>28/10/2014</a:t>
            </a:fld>
            <a:endParaRPr lang="it-IT"/>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
        <p:nvSpPr>
          <p:cNvPr id="6" name="Segnaposto numero diapositiva 5"/>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08AC25-9BEC-4948-B787-BC3641B51D85}" type="datetime1">
              <a:rPr lang="it-IT" smtClean="0"/>
              <a:t>28/10/2014</a:t>
            </a:fld>
            <a:endParaRPr lang="it-IT"/>
          </a:p>
        </p:txBody>
      </p:sp>
      <p:sp>
        <p:nvSpPr>
          <p:cNvPr id="6" name="Segnaposto piè di pagina 5"/>
          <p:cNvSpPr>
            <a:spLocks noGrp="1"/>
          </p:cNvSpPr>
          <p:nvPr>
            <p:ph type="ftr" sz="quarter" idx="11"/>
          </p:nvPr>
        </p:nvSpPr>
        <p:spPr/>
        <p:txBody>
          <a:bodyPr/>
          <a:lstStyle/>
          <a:p>
            <a:r>
              <a:rPr lang="it-IT" smtClean="0"/>
              <a:t>Roberta Cardarello 25 Ottobre 2014</a:t>
            </a:r>
            <a:endParaRPr lang="it-IT"/>
          </a:p>
        </p:txBody>
      </p:sp>
      <p:sp>
        <p:nvSpPr>
          <p:cNvPr id="7" name="Segnaposto numero diapositiva 6"/>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035962E-7B0B-4030-B905-C1E555C7311F}" type="datetime1">
              <a:rPr lang="it-IT" smtClean="0"/>
              <a:t>28/10/2014</a:t>
            </a:fld>
            <a:endParaRPr lang="it-IT"/>
          </a:p>
        </p:txBody>
      </p:sp>
      <p:sp>
        <p:nvSpPr>
          <p:cNvPr id="8" name="Segnaposto piè di pagina 7"/>
          <p:cNvSpPr>
            <a:spLocks noGrp="1"/>
          </p:cNvSpPr>
          <p:nvPr>
            <p:ph type="ftr" sz="quarter" idx="11"/>
          </p:nvPr>
        </p:nvSpPr>
        <p:spPr/>
        <p:txBody>
          <a:bodyPr/>
          <a:lstStyle/>
          <a:p>
            <a:r>
              <a:rPr lang="it-IT" smtClean="0"/>
              <a:t>Roberta Cardarello 25 Ottobre 2014</a:t>
            </a:r>
            <a:endParaRPr lang="it-IT"/>
          </a:p>
        </p:txBody>
      </p:sp>
      <p:sp>
        <p:nvSpPr>
          <p:cNvPr id="9" name="Segnaposto numero diapositiva 8"/>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AB1BFF4-634C-4C8E-AD59-27A23A1EA5BA}" type="datetime1">
              <a:rPr lang="it-IT" smtClean="0"/>
              <a:t>28/10/2014</a:t>
            </a:fld>
            <a:endParaRPr lang="it-IT"/>
          </a:p>
        </p:txBody>
      </p:sp>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
        <p:nvSpPr>
          <p:cNvPr id="5" name="Segnaposto numero diapositiva 4"/>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186A429-3503-432C-8871-B6DEE17398BA}" type="datetime1">
              <a:rPr lang="it-IT" smtClean="0"/>
              <a:t>28/10/2014</a:t>
            </a:fld>
            <a:endParaRPr lang="it-IT"/>
          </a:p>
        </p:txBody>
      </p:sp>
      <p:sp>
        <p:nvSpPr>
          <p:cNvPr id="3" name="Segnaposto piè di pagina 2"/>
          <p:cNvSpPr>
            <a:spLocks noGrp="1"/>
          </p:cNvSpPr>
          <p:nvPr>
            <p:ph type="ftr" sz="quarter" idx="11"/>
          </p:nvPr>
        </p:nvSpPr>
        <p:spPr/>
        <p:txBody>
          <a:bodyPr/>
          <a:lstStyle/>
          <a:p>
            <a:r>
              <a:rPr lang="it-IT" smtClean="0"/>
              <a:t>Roberta Cardarello 25 Ottobre 2014</a:t>
            </a:r>
            <a:endParaRPr lang="it-IT"/>
          </a:p>
        </p:txBody>
      </p:sp>
      <p:sp>
        <p:nvSpPr>
          <p:cNvPr id="4" name="Segnaposto numero diapositiva 3"/>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EB3A96C-9022-472E-998A-A0EABE232E4C}" type="datetime1">
              <a:rPr lang="it-IT" smtClean="0"/>
              <a:t>28/10/2014</a:t>
            </a:fld>
            <a:endParaRPr lang="it-IT"/>
          </a:p>
        </p:txBody>
      </p:sp>
      <p:sp>
        <p:nvSpPr>
          <p:cNvPr id="6" name="Segnaposto piè di pagina 5"/>
          <p:cNvSpPr>
            <a:spLocks noGrp="1"/>
          </p:cNvSpPr>
          <p:nvPr>
            <p:ph type="ftr" sz="quarter" idx="11"/>
          </p:nvPr>
        </p:nvSpPr>
        <p:spPr/>
        <p:txBody>
          <a:bodyPr/>
          <a:lstStyle/>
          <a:p>
            <a:r>
              <a:rPr lang="it-IT" smtClean="0"/>
              <a:t>Roberta Cardarello 25 Ottobre 2014</a:t>
            </a:r>
            <a:endParaRPr lang="it-IT"/>
          </a:p>
        </p:txBody>
      </p:sp>
      <p:sp>
        <p:nvSpPr>
          <p:cNvPr id="7" name="Segnaposto numero diapositiva 6"/>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F16A58-7D7C-41E6-BF49-D99A288B3A15}" type="datetime1">
              <a:rPr lang="it-IT" smtClean="0"/>
              <a:t>28/10/2014</a:t>
            </a:fld>
            <a:endParaRPr lang="it-IT"/>
          </a:p>
        </p:txBody>
      </p:sp>
      <p:sp>
        <p:nvSpPr>
          <p:cNvPr id="6" name="Segnaposto piè di pagina 5"/>
          <p:cNvSpPr>
            <a:spLocks noGrp="1"/>
          </p:cNvSpPr>
          <p:nvPr>
            <p:ph type="ftr" sz="quarter" idx="11"/>
          </p:nvPr>
        </p:nvSpPr>
        <p:spPr/>
        <p:txBody>
          <a:bodyPr/>
          <a:lstStyle/>
          <a:p>
            <a:r>
              <a:rPr lang="it-IT" smtClean="0"/>
              <a:t>Roberta Cardarello 25 Ottobre 2014</a:t>
            </a:r>
            <a:endParaRPr lang="it-IT"/>
          </a:p>
        </p:txBody>
      </p:sp>
      <p:sp>
        <p:nvSpPr>
          <p:cNvPr id="7" name="Segnaposto numero diapositiva 6"/>
          <p:cNvSpPr>
            <a:spLocks noGrp="1"/>
          </p:cNvSpPr>
          <p:nvPr>
            <p:ph type="sldNum" sz="quarter" idx="12"/>
          </p:nvPr>
        </p:nvSpPr>
        <p:spPr/>
        <p:txBody>
          <a:bodyPr/>
          <a:lstStyle/>
          <a:p>
            <a:fld id="{48845AF4-76BD-47A6-B028-1616893B453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CE240-1A75-4891-9411-93E5F63C5CA6}" type="datetime1">
              <a:rPr lang="it-IT" smtClean="0"/>
              <a:t>28/10/2014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Roberta Cardarello 25 Ottobre 2014</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45AF4-76BD-47A6-B028-1616893B453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132856"/>
            <a:ext cx="7774632" cy="1467594"/>
          </a:xfrm>
        </p:spPr>
        <p:txBody>
          <a:bodyPr>
            <a:normAutofit fontScale="90000"/>
          </a:bodyPr>
          <a:lstStyle/>
          <a:p>
            <a:r>
              <a:rPr lang="it-IT" dirty="0" smtClean="0"/>
              <a:t/>
            </a:r>
            <a:br>
              <a:rPr lang="it-IT" dirty="0" smtClean="0"/>
            </a:br>
            <a:r>
              <a:rPr lang="it-IT" sz="4000" dirty="0" smtClean="0">
                <a:solidFill>
                  <a:schemeClr val="accent1">
                    <a:lumMod val="50000"/>
                  </a:schemeClr>
                </a:solidFill>
                <a:latin typeface="Albertus Medium" pitchFamily="34" charset="0"/>
              </a:rPr>
              <a:t>Giornata </a:t>
            </a:r>
            <a:r>
              <a:rPr lang="it-IT" sz="4000" dirty="0">
                <a:solidFill>
                  <a:schemeClr val="accent1">
                    <a:lumMod val="50000"/>
                  </a:schemeClr>
                </a:solidFill>
                <a:latin typeface="Albertus Medium" pitchFamily="34" charset="0"/>
              </a:rPr>
              <a:t>di studio</a:t>
            </a:r>
            <a:br>
              <a:rPr lang="it-IT" sz="4000" dirty="0">
                <a:solidFill>
                  <a:schemeClr val="accent1">
                    <a:lumMod val="50000"/>
                  </a:schemeClr>
                </a:solidFill>
                <a:latin typeface="Albertus Medium" pitchFamily="34" charset="0"/>
              </a:rPr>
            </a:br>
            <a:r>
              <a:rPr lang="it-IT" sz="4000" dirty="0">
                <a:solidFill>
                  <a:schemeClr val="accent1">
                    <a:lumMod val="50000"/>
                  </a:schemeClr>
                </a:solidFill>
                <a:latin typeface="Albertus Medium" pitchFamily="34" charset="0"/>
              </a:rPr>
              <a:t>Nati per </a:t>
            </a:r>
            <a:r>
              <a:rPr lang="it-IT" sz="4000" dirty="0" smtClean="0">
                <a:solidFill>
                  <a:schemeClr val="accent1">
                    <a:lumMod val="50000"/>
                  </a:schemeClr>
                </a:solidFill>
                <a:latin typeface="Albertus Medium" pitchFamily="34" charset="0"/>
              </a:rPr>
              <a:t>Leggere</a:t>
            </a:r>
            <a:br>
              <a:rPr lang="it-IT" sz="4000" dirty="0" smtClean="0">
                <a:solidFill>
                  <a:schemeClr val="accent1">
                    <a:lumMod val="50000"/>
                  </a:schemeClr>
                </a:solidFill>
                <a:latin typeface="Albertus Medium" pitchFamily="34" charset="0"/>
              </a:rPr>
            </a:br>
            <a:r>
              <a:rPr lang="it-IT" sz="2400" dirty="0" smtClean="0">
                <a:solidFill>
                  <a:schemeClr val="accent1">
                    <a:lumMod val="50000"/>
                  </a:schemeClr>
                </a:solidFill>
                <a:latin typeface="Albertus Medium" pitchFamily="34" charset="0"/>
              </a:rPr>
              <a:t>25 ottobre 2014</a:t>
            </a:r>
            <a:r>
              <a:rPr lang="it-IT" dirty="0"/>
              <a:t/>
            </a:r>
            <a:br>
              <a:rPr lang="it-IT" dirty="0"/>
            </a:br>
            <a:endParaRPr lang="it-IT" dirty="0"/>
          </a:p>
        </p:txBody>
      </p:sp>
      <p:sp>
        <p:nvSpPr>
          <p:cNvPr id="1027" name="Text Box 3"/>
          <p:cNvSpPr txBox="1">
            <a:spLocks noGrp="1" noChangeArrowheads="1"/>
          </p:cNvSpPr>
          <p:nvPr>
            <p:ph type="subTitle" idx="1"/>
          </p:nvPr>
        </p:nvSpPr>
        <p:spPr bwMode="auto">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0" marR="0" lvl="0" indent="0" algn="l" defTabSz="914400" rtl="0" eaLnBrk="1" fontAlgn="base" latinLnBrk="0" hangingPunct="1">
              <a:lnSpc>
                <a:spcPct val="100000"/>
              </a:lnSpc>
              <a:spcBef>
                <a:spcPct val="0"/>
              </a:spcBef>
              <a:spcAft>
                <a:spcPts val="1000"/>
              </a:spcAft>
              <a:buClrTx/>
              <a:buSzTx/>
              <a:buFontTx/>
              <a:buNone/>
              <a:tabLst/>
            </a:pPr>
            <a:endParaRPr lang="it-IT" sz="1100" dirty="0">
              <a:solidFill>
                <a:srgbClr val="0080BD"/>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800" b="0" i="0" u="none" strike="noStrike" cap="none" normalizeH="0" baseline="0" dirty="0" smtClean="0">
              <a:ln>
                <a:noFill/>
              </a:ln>
              <a:solidFill>
                <a:srgbClr val="0080BD"/>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800" b="0" i="0" u="none" strike="noStrike" cap="none" normalizeH="0" baseline="0" dirty="0" smtClean="0">
                <a:ln>
                  <a:noFill/>
                </a:ln>
                <a:solidFill>
                  <a:srgbClr val="0080BD"/>
                </a:solidFill>
                <a:effectLst/>
                <a:latin typeface="Arial" pitchFamily="34" charset="0"/>
                <a:cs typeface="Arial" pitchFamily="34" charset="0"/>
              </a:rPr>
              <a:t> </a:t>
            </a:r>
            <a:r>
              <a:rPr kumimoji="0" lang="it-IT" sz="3000" b="0" i="0" u="none" strike="noStrike" cap="none" normalizeH="0" baseline="0" dirty="0" smtClean="0">
                <a:ln>
                  <a:noFill/>
                </a:ln>
                <a:solidFill>
                  <a:srgbClr val="0080BD"/>
                </a:solidFill>
                <a:effectLst/>
                <a:latin typeface="Arial" pitchFamily="34" charset="0"/>
                <a:cs typeface="Arial" pitchFamily="34" charset="0"/>
              </a:rPr>
              <a:t>Libri per l'infanzia e modi di leggere degli adulti: a casa e a scuola.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800" b="0" i="0" u="none" strike="noStrike" cap="none" normalizeH="0" baseline="0" dirty="0" smtClean="0">
                <a:ln>
                  <a:noFill/>
                </a:ln>
                <a:solidFill>
                  <a:schemeClr val="tx1"/>
                </a:solidFill>
                <a:effectLst/>
                <a:latin typeface="Calibri" pitchFamily="34" charset="0"/>
                <a:cs typeface="Arial" pitchFamily="34" charset="0"/>
              </a:rPr>
              <a:t> Roberta CARDARELLO  Università</a:t>
            </a:r>
            <a:r>
              <a:rPr kumimoji="0" lang="it-IT" sz="1800" b="0" i="0" u="none" strike="noStrike" cap="none" normalizeH="0" dirty="0" smtClean="0">
                <a:ln>
                  <a:noFill/>
                </a:ln>
                <a:solidFill>
                  <a:schemeClr val="tx1"/>
                </a:solidFill>
                <a:effectLst/>
                <a:latin typeface="Calibri" pitchFamily="34" charset="0"/>
                <a:cs typeface="Arial" pitchFamily="34" charset="0"/>
              </a:rPr>
              <a:t> di Modena e Reggio Emilia</a:t>
            </a:r>
            <a:endParaRPr kumimoji="0" lang="it-IT" sz="1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141792" y="260648"/>
            <a:ext cx="1549887" cy="2849058"/>
          </a:xfrm>
          <a:prstGeom prst="rect">
            <a:avLst/>
          </a:prstGeom>
          <a:solidFill>
            <a:srgbClr val="FFFFFF">
              <a:alpha val="0"/>
            </a:srgbClr>
          </a:solidFill>
          <a:ln w="9525">
            <a:noFill/>
            <a:miter lim="800000"/>
            <a:headEnd/>
            <a:tailEnd/>
          </a:ln>
        </p:spPr>
      </p:pic>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2636912"/>
            <a:ext cx="4320480" cy="2831544"/>
          </a:xfrm>
          <a:prstGeom prst="rect">
            <a:avLst/>
          </a:prstGeom>
          <a:noFill/>
        </p:spPr>
        <p:txBody>
          <a:bodyPr wrap="square" rtlCol="0">
            <a:spAutoFit/>
          </a:bodyPr>
          <a:lstStyle/>
          <a:p>
            <a:r>
              <a:rPr lang="it-IT" dirty="0" smtClean="0"/>
              <a:t> </a:t>
            </a:r>
            <a:r>
              <a:rPr lang="it-IT" dirty="0"/>
              <a:t>LA LETTURA DEI LIBRI SENZA PAROLE  </a:t>
            </a:r>
            <a:endParaRPr lang="it-IT" dirty="0" smtClean="0"/>
          </a:p>
          <a:p>
            <a:r>
              <a:rPr lang="it-IT" dirty="0" smtClean="0"/>
              <a:t>e </a:t>
            </a:r>
            <a:r>
              <a:rPr lang="it-IT" dirty="0"/>
              <a:t>il loro potere </a:t>
            </a:r>
            <a:r>
              <a:rPr lang="it-IT" dirty="0" smtClean="0"/>
              <a:t>alfabetizzante</a:t>
            </a:r>
          </a:p>
          <a:p>
            <a:endParaRPr lang="it-IT" dirty="0"/>
          </a:p>
          <a:p>
            <a:endParaRPr lang="it-IT" dirty="0" smtClean="0"/>
          </a:p>
          <a:p>
            <a:r>
              <a:rPr lang="it-IT" dirty="0" smtClean="0"/>
              <a:t>Libri senza parole che raccontano storie: hanno un grande potenziale di promozione della </a:t>
            </a:r>
            <a:r>
              <a:rPr lang="it-IT" dirty="0" smtClean="0"/>
              <a:t>comprensione. Come verificato sperimentalmente </a:t>
            </a:r>
            <a:r>
              <a:rPr lang="it-IT" sz="1400" dirty="0" smtClean="0">
                <a:latin typeface="Albertus Medium" pitchFamily="34" charset="0"/>
              </a:rPr>
              <a:t>C. Bertolini, Senza parole, 2012</a:t>
            </a:r>
            <a:endParaRPr lang="it-IT" sz="1400" dirty="0"/>
          </a:p>
          <a:p>
            <a:endParaRPr lang="it-IT" dirty="0"/>
          </a:p>
        </p:txBody>
      </p:sp>
      <p:pic>
        <p:nvPicPr>
          <p:cNvPr id="3074" name="Picture 2" descr="VOEJ0629"/>
          <p:cNvPicPr>
            <a:picLocks noChangeAspect="1" noChangeArrowheads="1"/>
          </p:cNvPicPr>
          <p:nvPr/>
        </p:nvPicPr>
        <p:blipFill>
          <a:blip r:embed="rId2" cstate="print"/>
          <a:srcRect/>
          <a:stretch>
            <a:fillRect/>
          </a:stretch>
        </p:blipFill>
        <p:spPr bwMode="auto">
          <a:xfrm>
            <a:off x="5364088" y="2204865"/>
            <a:ext cx="2664295" cy="4104455"/>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6" name="Segnaposto piè di pagina 5"/>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2132856"/>
            <a:ext cx="6912768" cy="3139321"/>
          </a:xfrm>
          <a:prstGeom prst="rect">
            <a:avLst/>
          </a:prstGeom>
          <a:noFill/>
        </p:spPr>
        <p:txBody>
          <a:bodyPr wrap="square" rtlCol="0">
            <a:spAutoFit/>
          </a:bodyPr>
          <a:lstStyle/>
          <a:p>
            <a:pPr lvl="0"/>
            <a:r>
              <a:rPr lang="it-IT" sz="2000" dirty="0">
                <a:latin typeface="Albertus Medium" pitchFamily="34" charset="0"/>
              </a:rPr>
              <a:t>LIVELLO ZERO </a:t>
            </a:r>
            <a:endParaRPr lang="it-IT" sz="2000" dirty="0" smtClean="0">
              <a:latin typeface="Albertus Medium" pitchFamily="34" charset="0"/>
            </a:endParaRPr>
          </a:p>
          <a:p>
            <a:pPr lvl="0"/>
            <a:endParaRPr lang="it-IT" sz="2000" dirty="0">
              <a:latin typeface="Albertus Medium" pitchFamily="34" charset="0"/>
            </a:endParaRPr>
          </a:p>
          <a:p>
            <a:pPr lvl="0"/>
            <a:endParaRPr lang="it-IT" sz="2000" dirty="0" smtClean="0">
              <a:latin typeface="Albertus Medium" pitchFamily="34" charset="0"/>
            </a:endParaRPr>
          </a:p>
          <a:p>
            <a:pPr lvl="0"/>
            <a:r>
              <a:rPr lang="it-IT" sz="2000" dirty="0" smtClean="0">
                <a:latin typeface="Albertus Medium" pitchFamily="34" charset="0"/>
              </a:rPr>
              <a:t>prima </a:t>
            </a:r>
            <a:r>
              <a:rPr lang="it-IT" sz="2000" dirty="0">
                <a:latin typeface="Albertus Medium" pitchFamily="34" charset="0"/>
              </a:rPr>
              <a:t>ancora della lettura c’è il rapporto con L’OGGETTO LIBRO, da succhiare, muovere, impilare, tirare, battere ( tutti gli schemi generici applicati al libro) </a:t>
            </a:r>
            <a:endParaRPr lang="it-IT" sz="2000" dirty="0" smtClean="0">
              <a:latin typeface="Albertus Medium" pitchFamily="34" charset="0"/>
            </a:endParaRPr>
          </a:p>
          <a:p>
            <a:pPr lvl="0"/>
            <a:r>
              <a:rPr lang="it-IT" sz="2000" dirty="0" smtClean="0">
                <a:latin typeface="Albertus Medium" pitchFamily="34" charset="0"/>
              </a:rPr>
              <a:t>NORMALE </a:t>
            </a:r>
            <a:r>
              <a:rPr lang="it-IT" sz="2000" dirty="0">
                <a:latin typeface="Albertus Medium" pitchFamily="34" charset="0"/>
              </a:rPr>
              <a:t>LA FASE </a:t>
            </a:r>
            <a:r>
              <a:rPr lang="it-IT" sz="2000" dirty="0" err="1">
                <a:latin typeface="Albertus Medium" pitchFamily="34" charset="0"/>
              </a:rPr>
              <a:t>DI</a:t>
            </a:r>
            <a:r>
              <a:rPr lang="it-IT" sz="2000" dirty="0">
                <a:latin typeface="Albertus Medium" pitchFamily="34" charset="0"/>
              </a:rPr>
              <a:t> ESPLORAZIONE </a:t>
            </a:r>
            <a:r>
              <a:rPr lang="it-IT" sz="2000" dirty="0" smtClean="0">
                <a:latin typeface="Albertus Medium" pitchFamily="34" charset="0"/>
              </a:rPr>
              <a:t>D</a:t>
            </a:r>
            <a:r>
              <a:rPr lang="it-IT" sz="2000" dirty="0" smtClean="0">
                <a:latin typeface="Albertus Medium" pitchFamily="34" charset="0"/>
              </a:rPr>
              <a:t>ELL’OGGETTO </a:t>
            </a:r>
            <a:r>
              <a:rPr lang="it-IT" sz="2000" dirty="0">
                <a:latin typeface="Albertus Medium" pitchFamily="34" charset="0"/>
              </a:rPr>
              <a:t>LIBRO CHE INDICA IL TRANSITO DAL GIOCATTOLO AL LIBRO ( PRELIBRO)</a:t>
            </a:r>
          </a:p>
          <a:p>
            <a:endParaRPr lang="it-IT" dirty="0"/>
          </a:p>
        </p:txBody>
      </p:sp>
      <p:pic>
        <p:nvPicPr>
          <p:cNvPr id="4" name="Picture 4"/>
          <p:cNvPicPr>
            <a:picLocks noChangeAspect="1" noChangeArrowheads="1"/>
          </p:cNvPicPr>
          <p:nvPr/>
        </p:nvPicPr>
        <p:blipFill>
          <a:blip r:embed="rId2" cstate="print"/>
          <a:srcRect/>
          <a:stretch>
            <a:fillRect/>
          </a:stretch>
        </p:blipFill>
        <p:spPr bwMode="auto">
          <a:xfrm>
            <a:off x="141792" y="260648"/>
            <a:ext cx="1057535" cy="1944000"/>
          </a:xfrm>
          <a:prstGeom prst="rect">
            <a:avLst/>
          </a:prstGeom>
          <a:solidFill>
            <a:srgbClr val="FFFFFF">
              <a:alpha val="0"/>
            </a:srgbClr>
          </a:solidFill>
          <a:ln w="9525">
            <a:noFill/>
            <a:miter lim="800000"/>
            <a:headEnd/>
            <a:tailEnd/>
          </a:ln>
        </p:spPr>
      </p:pic>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CasellaDiTesto 3"/>
          <p:cNvSpPr txBox="1"/>
          <p:nvPr/>
        </p:nvSpPr>
        <p:spPr>
          <a:xfrm>
            <a:off x="2195736" y="1988840"/>
            <a:ext cx="6552728" cy="4370427"/>
          </a:xfrm>
          <a:prstGeom prst="rect">
            <a:avLst/>
          </a:prstGeom>
          <a:noFill/>
        </p:spPr>
        <p:txBody>
          <a:bodyPr wrap="square" rtlCol="0">
            <a:spAutoFit/>
          </a:bodyPr>
          <a:lstStyle/>
          <a:p>
            <a:pPr lvl="0"/>
            <a:r>
              <a:rPr lang="it-IT" sz="2000" dirty="0" smtClean="0">
                <a:latin typeface="Albertus Medium" pitchFamily="34" charset="0"/>
              </a:rPr>
              <a:t>1.    LIVELLO </a:t>
            </a:r>
            <a:r>
              <a:rPr lang="it-IT" sz="2000" dirty="0">
                <a:latin typeface="Albertus Medium" pitchFamily="34" charset="0"/>
              </a:rPr>
              <a:t>PARALLELO   PROTOLETTURA </a:t>
            </a:r>
            <a:r>
              <a:rPr lang="it-IT" sz="2000" dirty="0" smtClean="0">
                <a:latin typeface="Albertus Medium" pitchFamily="34" charset="0"/>
              </a:rPr>
              <a:t>:</a:t>
            </a:r>
          </a:p>
          <a:p>
            <a:pPr lvl="0"/>
            <a:endParaRPr lang="it-IT" sz="2000" dirty="0">
              <a:latin typeface="Albertus Medium" pitchFamily="34" charset="0"/>
            </a:endParaRPr>
          </a:p>
          <a:p>
            <a:pPr lvl="0"/>
            <a:endParaRPr lang="it-IT" sz="2000" dirty="0" smtClean="0">
              <a:latin typeface="Albertus Medium" pitchFamily="34" charset="0"/>
            </a:endParaRPr>
          </a:p>
          <a:p>
            <a:pPr lvl="0"/>
            <a:r>
              <a:rPr lang="it-IT" sz="2000" dirty="0" smtClean="0">
                <a:latin typeface="Albertus Medium" pitchFamily="34" charset="0"/>
              </a:rPr>
              <a:t> </a:t>
            </a:r>
            <a:r>
              <a:rPr lang="it-IT" sz="2000" dirty="0">
                <a:latin typeface="Albertus Medium" pitchFamily="34" charset="0"/>
              </a:rPr>
              <a:t>LE FORME DELLA PAROLA CHE  </a:t>
            </a:r>
            <a:r>
              <a:rPr lang="it-IT" sz="2000" u="sng" dirty="0">
                <a:latin typeface="Albertus Medium" pitchFamily="34" charset="0"/>
              </a:rPr>
              <a:t>PREFIGURANO IL RACCONTO/ NARRAZIONE</a:t>
            </a:r>
            <a:r>
              <a:rPr lang="it-IT" sz="2000" dirty="0">
                <a:latin typeface="Albertus Medium" pitchFamily="34" charset="0"/>
              </a:rPr>
              <a:t>   </a:t>
            </a:r>
            <a:r>
              <a:rPr lang="it-IT" sz="2000" dirty="0" smtClean="0">
                <a:latin typeface="Albertus Medium" pitchFamily="34" charset="0"/>
              </a:rPr>
              <a:t>:</a:t>
            </a:r>
          </a:p>
          <a:p>
            <a:pPr lvl="0">
              <a:buFont typeface="Wingdings" pitchFamily="2" charset="2"/>
              <a:buChar char="Ø"/>
            </a:pPr>
            <a:r>
              <a:rPr lang="it-IT" sz="2000" dirty="0" smtClean="0">
                <a:latin typeface="Albertus Medium" pitchFamily="34" charset="0"/>
              </a:rPr>
              <a:t> la nenia </a:t>
            </a:r>
            <a:r>
              <a:rPr lang="it-IT" sz="2000" dirty="0">
                <a:latin typeface="Albertus Medium" pitchFamily="34" charset="0"/>
              </a:rPr>
              <a:t>, </a:t>
            </a:r>
            <a:r>
              <a:rPr lang="it-IT" sz="2000" dirty="0" smtClean="0">
                <a:latin typeface="Albertus Medium" pitchFamily="34" charset="0"/>
              </a:rPr>
              <a:t>il canto la filastrocca, </a:t>
            </a:r>
            <a:r>
              <a:rPr lang="it-IT" sz="2000" dirty="0">
                <a:latin typeface="Albertus Medium" pitchFamily="34" charset="0"/>
              </a:rPr>
              <a:t>I </a:t>
            </a:r>
            <a:r>
              <a:rPr lang="it-IT" sz="2000" dirty="0" err="1" smtClean="0">
                <a:latin typeface="Albertus Medium" pitchFamily="34" charset="0"/>
              </a:rPr>
              <a:t>bans</a:t>
            </a:r>
            <a:r>
              <a:rPr lang="it-IT" sz="2000" dirty="0" smtClean="0">
                <a:latin typeface="Albertus Medium" pitchFamily="34" charset="0"/>
              </a:rPr>
              <a:t>,</a:t>
            </a:r>
          </a:p>
          <a:p>
            <a:pPr lvl="0">
              <a:buFont typeface="Wingdings" pitchFamily="2" charset="2"/>
              <a:buChar char="Ø"/>
            </a:pPr>
            <a:r>
              <a:rPr lang="it-IT" sz="2000" dirty="0" smtClean="0">
                <a:latin typeface="Albertus Medium" pitchFamily="34" charset="0"/>
              </a:rPr>
              <a:t> </a:t>
            </a:r>
            <a:r>
              <a:rPr lang="it-IT" sz="2000" dirty="0">
                <a:latin typeface="Albertus Medium" pitchFamily="34" charset="0"/>
              </a:rPr>
              <a:t>i racconti </a:t>
            </a:r>
            <a:r>
              <a:rPr lang="it-IT" sz="2000" dirty="0" smtClean="0">
                <a:latin typeface="Albertus Medium" pitchFamily="34" charset="0"/>
              </a:rPr>
              <a:t>e </a:t>
            </a:r>
            <a:r>
              <a:rPr lang="it-IT" sz="2000" dirty="0">
                <a:latin typeface="Albertus Medium" pitchFamily="34" charset="0"/>
              </a:rPr>
              <a:t>frammenti biografici, anche del bambino, </a:t>
            </a:r>
            <a:endParaRPr lang="it-IT" sz="2000" dirty="0" smtClean="0">
              <a:latin typeface="Albertus Medium" pitchFamily="34" charset="0"/>
            </a:endParaRPr>
          </a:p>
          <a:p>
            <a:pPr lvl="0"/>
            <a:r>
              <a:rPr lang="it-IT" sz="2000" dirty="0" smtClean="0">
                <a:latin typeface="Albertus Medium" pitchFamily="34" charset="0"/>
              </a:rPr>
              <a:t>   </a:t>
            </a:r>
            <a:endParaRPr lang="it-IT" sz="2000" dirty="0" smtClean="0">
              <a:latin typeface="Albertus Medium" pitchFamily="34" charset="0"/>
            </a:endParaRPr>
          </a:p>
          <a:p>
            <a:pPr lvl="0"/>
            <a:r>
              <a:rPr lang="it-IT" sz="2000" dirty="0" smtClean="0">
                <a:latin typeface="Albertus Medium" pitchFamily="34" charset="0"/>
              </a:rPr>
              <a:t>PERCHE’  </a:t>
            </a:r>
            <a:r>
              <a:rPr lang="it-IT" sz="2000" dirty="0">
                <a:latin typeface="Albertus Medium" pitchFamily="34" charset="0"/>
              </a:rPr>
              <a:t>SOLLECITANO </a:t>
            </a:r>
            <a:r>
              <a:rPr lang="it-IT" sz="2000" u="sng" dirty="0">
                <a:latin typeface="Albertus Medium" pitchFamily="34" charset="0"/>
              </a:rPr>
              <a:t>LA CAPACITA’ </a:t>
            </a:r>
            <a:r>
              <a:rPr lang="it-IT" sz="2000" u="sng" dirty="0" err="1">
                <a:latin typeface="Albertus Medium" pitchFamily="34" charset="0"/>
              </a:rPr>
              <a:t>DI</a:t>
            </a:r>
            <a:r>
              <a:rPr lang="it-IT" sz="2000" u="sng" dirty="0">
                <a:latin typeface="Albertus Medium" pitchFamily="34" charset="0"/>
              </a:rPr>
              <a:t> ASCOLTO</a:t>
            </a:r>
            <a:r>
              <a:rPr lang="it-IT" sz="2000" dirty="0">
                <a:latin typeface="Albertus Medium" pitchFamily="34" charset="0"/>
              </a:rPr>
              <a:t> </a:t>
            </a:r>
          </a:p>
          <a:p>
            <a:r>
              <a:rPr lang="it-IT" sz="2000" dirty="0">
                <a:latin typeface="Albertus Medium" pitchFamily="34" charset="0"/>
              </a:rPr>
              <a:t> </a:t>
            </a:r>
            <a:endParaRPr lang="it-IT" sz="2000" dirty="0" smtClean="0">
              <a:latin typeface="Albertus Medium" pitchFamily="34" charset="0"/>
            </a:endParaRPr>
          </a:p>
          <a:p>
            <a:r>
              <a:rPr lang="it-IT" sz="2000" dirty="0" smtClean="0">
                <a:latin typeface="Albertus Medium" pitchFamily="34" charset="0"/>
              </a:rPr>
              <a:t>DIFFERENZE TRA </a:t>
            </a:r>
            <a:r>
              <a:rPr lang="it-IT" sz="2000" i="1" dirty="0" smtClean="0">
                <a:latin typeface="Albertus Medium" pitchFamily="34" charset="0"/>
              </a:rPr>
              <a:t>RACCONTO</a:t>
            </a:r>
            <a:r>
              <a:rPr lang="it-IT" sz="2000" dirty="0" smtClean="0">
                <a:latin typeface="Albertus Medium" pitchFamily="34" charset="0"/>
              </a:rPr>
              <a:t>  </a:t>
            </a:r>
            <a:r>
              <a:rPr lang="it-IT" sz="2000" dirty="0">
                <a:latin typeface="Albertus Medium" pitchFamily="34" charset="0"/>
              </a:rPr>
              <a:t>DELL’ADULTO </a:t>
            </a:r>
            <a:r>
              <a:rPr lang="it-IT" sz="2000" dirty="0" smtClean="0">
                <a:latin typeface="Albertus Medium" pitchFamily="34" charset="0"/>
              </a:rPr>
              <a:t> </a:t>
            </a:r>
            <a:r>
              <a:rPr lang="it-IT" sz="2000" dirty="0" smtClean="0">
                <a:latin typeface="Albertus Medium" pitchFamily="34" charset="0"/>
              </a:rPr>
              <a:t>E</a:t>
            </a:r>
            <a:r>
              <a:rPr lang="it-IT" sz="2000" dirty="0" smtClean="0">
                <a:latin typeface="Albertus Medium" pitchFamily="34" charset="0"/>
              </a:rPr>
              <a:t>  </a:t>
            </a:r>
            <a:r>
              <a:rPr lang="it-IT" sz="2000" i="1" dirty="0">
                <a:latin typeface="Albertus Medium" pitchFamily="34" charset="0"/>
              </a:rPr>
              <a:t>LETTURA</a:t>
            </a:r>
            <a:r>
              <a:rPr lang="it-IT" sz="2000" dirty="0">
                <a:latin typeface="Albertus Medium" pitchFamily="34" charset="0"/>
              </a:rPr>
              <a:t> </a:t>
            </a:r>
            <a:r>
              <a:rPr lang="it-IT" sz="2000" dirty="0" err="1">
                <a:latin typeface="Albertus Medium" pitchFamily="34" charset="0"/>
              </a:rPr>
              <a:t>DI</a:t>
            </a:r>
            <a:r>
              <a:rPr lang="it-IT" sz="2000" dirty="0">
                <a:latin typeface="Albertus Medium" pitchFamily="34" charset="0"/>
              </a:rPr>
              <a:t> UN  TESTO </a:t>
            </a:r>
          </a:p>
          <a:p>
            <a:endParaRPr lang="it-IT" dirty="0"/>
          </a:p>
        </p:txBody>
      </p:sp>
      <p:sp>
        <p:nvSpPr>
          <p:cNvPr id="5" name="Segnaposto piè di pagina 4"/>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1680" y="1700808"/>
            <a:ext cx="7128792" cy="4801314"/>
          </a:xfrm>
          <a:prstGeom prst="rect">
            <a:avLst/>
          </a:prstGeom>
          <a:noFill/>
        </p:spPr>
        <p:txBody>
          <a:bodyPr wrap="square" rtlCol="0">
            <a:spAutoFit/>
          </a:bodyPr>
          <a:lstStyle/>
          <a:p>
            <a:pPr lvl="0"/>
            <a:r>
              <a:rPr lang="it-IT" b="1" dirty="0" smtClean="0">
                <a:latin typeface="Albertus Medium" pitchFamily="34" charset="0"/>
              </a:rPr>
              <a:t>LETTURA </a:t>
            </a:r>
            <a:r>
              <a:rPr lang="it-IT" b="1" dirty="0">
                <a:latin typeface="Albertus Medium" pitchFamily="34" charset="0"/>
              </a:rPr>
              <a:t>congiunta </a:t>
            </a:r>
            <a:r>
              <a:rPr lang="it-IT" dirty="0">
                <a:latin typeface="Albertus Medium" pitchFamily="34" charset="0"/>
              </a:rPr>
              <a:t> </a:t>
            </a:r>
            <a:r>
              <a:rPr lang="it-IT" dirty="0" smtClean="0">
                <a:latin typeface="Albertus Medium" pitchFamily="34" charset="0"/>
              </a:rPr>
              <a:t> [diversa da lettura  ad ALTA VOCE ]</a:t>
            </a:r>
          </a:p>
          <a:p>
            <a:pPr lvl="0"/>
            <a:r>
              <a:rPr lang="it-IT" dirty="0" smtClean="0">
                <a:latin typeface="Albertus Medium" pitchFamily="34" charset="0"/>
              </a:rPr>
              <a:t> </a:t>
            </a:r>
          </a:p>
          <a:p>
            <a:pPr lvl="0"/>
            <a:r>
              <a:rPr lang="it-IT" dirty="0" smtClean="0">
                <a:latin typeface="Albertus Medium" pitchFamily="34" charset="0"/>
              </a:rPr>
              <a:t> </a:t>
            </a:r>
            <a:r>
              <a:rPr lang="it-IT" dirty="0">
                <a:latin typeface="Albertus Medium" pitchFamily="34" charset="0"/>
              </a:rPr>
              <a:t>IN FAMIGLIA- diade madre-bambino:   Interazione DIADICA e prime ricerche sullo sviluppo del linguaggio </a:t>
            </a:r>
            <a:endParaRPr lang="it-IT" dirty="0" smtClean="0">
              <a:latin typeface="Albertus Medium" pitchFamily="34" charset="0"/>
            </a:endParaRPr>
          </a:p>
          <a:p>
            <a:pPr lvl="0"/>
            <a:r>
              <a:rPr lang="it-IT" dirty="0" smtClean="0">
                <a:latin typeface="Albertus Medium" pitchFamily="34" charset="0"/>
              </a:rPr>
              <a:t>IMPLICA </a:t>
            </a:r>
            <a:r>
              <a:rPr lang="it-IT" dirty="0">
                <a:latin typeface="Albertus Medium" pitchFamily="34" charset="0"/>
              </a:rPr>
              <a:t>UN LIBRO </a:t>
            </a:r>
            <a:r>
              <a:rPr lang="it-IT" dirty="0" err="1">
                <a:latin typeface="Albertus Medium" pitchFamily="34" charset="0"/>
              </a:rPr>
              <a:t>DI</a:t>
            </a:r>
            <a:r>
              <a:rPr lang="it-IT" dirty="0">
                <a:latin typeface="Albertus Medium" pitchFamily="34" charset="0"/>
              </a:rPr>
              <a:t> FIGURE E UN’INTERAZIONE A DUE </a:t>
            </a:r>
            <a:r>
              <a:rPr lang="it-IT" dirty="0" smtClean="0">
                <a:latin typeface="Albertus Medium" pitchFamily="34" charset="0"/>
              </a:rPr>
              <a:t> </a:t>
            </a:r>
            <a:endParaRPr lang="it-IT" dirty="0">
              <a:latin typeface="Albertus Medium" pitchFamily="34" charset="0"/>
            </a:endParaRPr>
          </a:p>
          <a:p>
            <a:r>
              <a:rPr lang="it-IT" dirty="0">
                <a:latin typeface="Albertus Medium" pitchFamily="34" charset="0"/>
              </a:rPr>
              <a:t> </a:t>
            </a:r>
          </a:p>
          <a:p>
            <a:pPr lvl="1"/>
            <a:r>
              <a:rPr lang="it-IT" dirty="0">
                <a:latin typeface="Albertus Medium" pitchFamily="34" charset="0"/>
              </a:rPr>
              <a:t>Competenza </a:t>
            </a:r>
            <a:r>
              <a:rPr lang="it-IT" dirty="0" smtClean="0">
                <a:latin typeface="Albertus Medium" pitchFamily="34" charset="0"/>
              </a:rPr>
              <a:t>dell’adulto, </a:t>
            </a:r>
            <a:r>
              <a:rPr lang="it-IT" dirty="0">
                <a:latin typeface="Albertus Medium" pitchFamily="34" charset="0"/>
              </a:rPr>
              <a:t>linguaggio </a:t>
            </a:r>
            <a:r>
              <a:rPr lang="it-IT" i="1" dirty="0" err="1" smtClean="0">
                <a:latin typeface="Albertus Medium" pitchFamily="34" charset="0"/>
              </a:rPr>
              <a:t>motherese</a:t>
            </a:r>
            <a:r>
              <a:rPr lang="it-IT" dirty="0" smtClean="0">
                <a:latin typeface="Albertus Medium" pitchFamily="34" charset="0"/>
              </a:rPr>
              <a:t> </a:t>
            </a:r>
            <a:r>
              <a:rPr lang="it-IT" dirty="0">
                <a:latin typeface="Albertus Medium" pitchFamily="34" charset="0"/>
              </a:rPr>
              <a:t>nella lettura. Uso di una lingua semplificata ma piu’ articolata </a:t>
            </a:r>
            <a:r>
              <a:rPr lang="it-IT" dirty="0" smtClean="0">
                <a:latin typeface="Albertus Medium" pitchFamily="34" charset="0"/>
              </a:rPr>
              <a:t>dell’usuale. </a:t>
            </a:r>
            <a:r>
              <a:rPr lang="it-IT" u="sng" dirty="0">
                <a:latin typeface="Albertus Medium" pitchFamily="34" charset="0"/>
              </a:rPr>
              <a:t>SCAFFOLDING</a:t>
            </a:r>
            <a:r>
              <a:rPr lang="it-IT" dirty="0">
                <a:latin typeface="Albertus Medium" pitchFamily="34" charset="0"/>
              </a:rPr>
              <a:t> materno: supporto progressivamente ridotto</a:t>
            </a:r>
          </a:p>
          <a:p>
            <a:r>
              <a:rPr lang="it-IT" dirty="0">
                <a:latin typeface="Albertus Medium" pitchFamily="34" charset="0"/>
              </a:rPr>
              <a:t> </a:t>
            </a:r>
          </a:p>
          <a:p>
            <a:pPr lvl="1"/>
            <a:r>
              <a:rPr lang="it-IT" dirty="0" smtClean="0">
                <a:latin typeface="Albertus Medium" pitchFamily="34" charset="0"/>
              </a:rPr>
              <a:t>Forme di </a:t>
            </a:r>
            <a:r>
              <a:rPr lang="it-IT" dirty="0" smtClean="0">
                <a:latin typeface="Albertus Medium" pitchFamily="34" charset="0"/>
              </a:rPr>
              <a:t>alfabetizzazione emergente : </a:t>
            </a:r>
            <a:r>
              <a:rPr lang="it-IT" dirty="0">
                <a:latin typeface="Albertus Medium" pitchFamily="34" charset="0"/>
              </a:rPr>
              <a:t>idee sulla stampa, ordine di lettura ( alto basso sinistra destra), riconoscimento di un protagonista, e della successione da una pagina all’altra, </a:t>
            </a:r>
            <a:r>
              <a:rPr lang="it-IT" dirty="0" smtClean="0">
                <a:latin typeface="Albertus Medium" pitchFamily="34" charset="0"/>
              </a:rPr>
              <a:t>ecc.</a:t>
            </a:r>
            <a:endParaRPr lang="it-IT" dirty="0">
              <a:latin typeface="Albertus Medium" pitchFamily="34" charset="0"/>
            </a:endParaRPr>
          </a:p>
          <a:p>
            <a:pPr lvl="1"/>
            <a:r>
              <a:rPr lang="it-IT" dirty="0" smtClean="0">
                <a:latin typeface="Albertus Medium" pitchFamily="34" charset="0"/>
              </a:rPr>
              <a:t>* Variabili </a:t>
            </a:r>
            <a:r>
              <a:rPr lang="it-IT" dirty="0">
                <a:latin typeface="Albertus Medium" pitchFamily="34" charset="0"/>
              </a:rPr>
              <a:t>socioculturale e interazione diadica </a:t>
            </a:r>
          </a:p>
          <a:p>
            <a:pPr lvl="1"/>
            <a:r>
              <a:rPr lang="it-IT" dirty="0" smtClean="0">
                <a:latin typeface="Albertus Medium" pitchFamily="34" charset="0"/>
              </a:rPr>
              <a:t>* Stile </a:t>
            </a:r>
            <a:r>
              <a:rPr lang="it-IT" dirty="0">
                <a:latin typeface="Albertus Medium" pitchFamily="34" charset="0"/>
              </a:rPr>
              <a:t>dialogato e stile narrativo ( </a:t>
            </a:r>
            <a:r>
              <a:rPr lang="it-IT" dirty="0" smtClean="0">
                <a:latin typeface="Albertus Medium" pitchFamily="34" charset="0"/>
              </a:rPr>
              <a:t>Barbieri, </a:t>
            </a:r>
            <a:r>
              <a:rPr lang="it-IT" dirty="0" err="1" smtClean="0">
                <a:latin typeface="Albertus Medium" pitchFamily="34" charset="0"/>
              </a:rPr>
              <a:t>Bonardi</a:t>
            </a:r>
            <a:r>
              <a:rPr lang="it-IT" dirty="0" smtClean="0">
                <a:latin typeface="Albertus Medium" pitchFamily="34" charset="0"/>
              </a:rPr>
              <a:t>, Mantovani, Emiliani Molinari </a:t>
            </a:r>
            <a:r>
              <a:rPr lang="it-IT" sz="1600" dirty="0" smtClean="0">
                <a:latin typeface="Albertus Medium" pitchFamily="34" charset="0"/>
              </a:rPr>
              <a:t>anni ‘70 e ‘80</a:t>
            </a:r>
            <a:r>
              <a:rPr lang="it-IT" dirty="0" smtClean="0">
                <a:latin typeface="Albertus Medium" pitchFamily="34" charset="0"/>
              </a:rPr>
              <a:t>)</a:t>
            </a:r>
            <a:endParaRPr lang="it-IT" dirty="0">
              <a:latin typeface="Albertus Medium" pitchFamily="34" charset="0"/>
            </a:endParaRPr>
          </a:p>
          <a:p>
            <a:endParaRPr lang="it-IT" dirty="0"/>
          </a:p>
        </p:txBody>
      </p:sp>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3356992"/>
            <a:ext cx="7416824" cy="2462213"/>
          </a:xfrm>
          <a:prstGeom prst="rect">
            <a:avLst/>
          </a:prstGeom>
          <a:noFill/>
        </p:spPr>
        <p:txBody>
          <a:bodyPr wrap="square" rtlCol="0">
            <a:spAutoFit/>
          </a:bodyPr>
          <a:lstStyle/>
          <a:p>
            <a:r>
              <a:rPr lang="en-US" sz="2000" dirty="0">
                <a:latin typeface="Albertus Medium" pitchFamily="34" charset="0"/>
              </a:rPr>
              <a:t>“ </a:t>
            </a:r>
            <a:r>
              <a:rPr lang="en-US" sz="2000" dirty="0" err="1" smtClean="0">
                <a:latin typeface="Albertus Medium" pitchFamily="34" charset="0"/>
              </a:rPr>
              <a:t>il</a:t>
            </a:r>
            <a:r>
              <a:rPr lang="en-US" sz="2000" dirty="0" smtClean="0">
                <a:latin typeface="Albertus Medium" pitchFamily="34" charset="0"/>
              </a:rPr>
              <a:t> </a:t>
            </a:r>
            <a:r>
              <a:rPr lang="en-US" sz="2000" dirty="0" err="1" smtClean="0">
                <a:latin typeface="Albertus Medium" pitchFamily="34" charset="0"/>
              </a:rPr>
              <a:t>termine</a:t>
            </a:r>
            <a:r>
              <a:rPr lang="en-US" sz="2000" dirty="0" smtClean="0">
                <a:latin typeface="Albertus Medium" pitchFamily="34" charset="0"/>
              </a:rPr>
              <a:t> </a:t>
            </a:r>
            <a:r>
              <a:rPr lang="en-US" sz="2000" b="1" dirty="0" smtClean="0">
                <a:effectLst>
                  <a:outerShdw blurRad="38100" dist="38100" dir="2700000" algn="tl">
                    <a:srgbClr val="000000">
                      <a:alpha val="43137"/>
                    </a:srgbClr>
                  </a:outerShdw>
                </a:effectLst>
                <a:latin typeface="Albertus Medium" pitchFamily="34" charset="0"/>
              </a:rPr>
              <a:t>scaffolding</a:t>
            </a:r>
            <a:r>
              <a:rPr lang="en-US" sz="2000" dirty="0" smtClean="0">
                <a:latin typeface="Albertus Medium" pitchFamily="34" charset="0"/>
              </a:rPr>
              <a:t>   è </a:t>
            </a:r>
            <a:r>
              <a:rPr lang="en-US" sz="2000" dirty="0" err="1" smtClean="0">
                <a:latin typeface="Albertus Medium" pitchFamily="34" charset="0"/>
              </a:rPr>
              <a:t>usato</a:t>
            </a:r>
            <a:r>
              <a:rPr lang="en-US" sz="2000" dirty="0" smtClean="0">
                <a:latin typeface="Albertus Medium" pitchFamily="34" charset="0"/>
              </a:rPr>
              <a:t> qui per </a:t>
            </a:r>
            <a:r>
              <a:rPr lang="en-US" sz="2000" dirty="0" err="1" smtClean="0">
                <a:latin typeface="Albertus Medium" pitchFamily="34" charset="0"/>
              </a:rPr>
              <a:t>descrivere</a:t>
            </a:r>
            <a:r>
              <a:rPr lang="en-US" sz="2000" dirty="0" smtClean="0">
                <a:latin typeface="Albertus Medium" pitchFamily="34" charset="0"/>
              </a:rPr>
              <a:t> </a:t>
            </a:r>
            <a:r>
              <a:rPr lang="en-US" sz="2000" dirty="0" err="1" smtClean="0">
                <a:latin typeface="Albertus Medium" pitchFamily="34" charset="0"/>
              </a:rPr>
              <a:t>il</a:t>
            </a:r>
            <a:r>
              <a:rPr lang="en-US" sz="2000" dirty="0" smtClean="0">
                <a:latin typeface="Albertus Medium" pitchFamily="34" charset="0"/>
              </a:rPr>
              <a:t> </a:t>
            </a:r>
            <a:r>
              <a:rPr lang="en-US" sz="2000" dirty="0" err="1" smtClean="0">
                <a:latin typeface="Albertus Medium" pitchFamily="34" charset="0"/>
              </a:rPr>
              <a:t>processo</a:t>
            </a:r>
            <a:r>
              <a:rPr lang="en-US" sz="2000" dirty="0" smtClean="0">
                <a:latin typeface="Albertus Medium" pitchFamily="34" charset="0"/>
              </a:rPr>
              <a:t> </a:t>
            </a:r>
            <a:r>
              <a:rPr lang="en-US" sz="2000" dirty="0" err="1" smtClean="0">
                <a:latin typeface="Albertus Medium" pitchFamily="34" charset="0"/>
              </a:rPr>
              <a:t>attraverso</a:t>
            </a:r>
            <a:r>
              <a:rPr lang="en-US" sz="2000" dirty="0" smtClean="0">
                <a:latin typeface="Albertus Medium" pitchFamily="34" charset="0"/>
              </a:rPr>
              <a:t> cui un </a:t>
            </a:r>
            <a:r>
              <a:rPr lang="en-US" sz="2000" dirty="0" err="1" smtClean="0">
                <a:latin typeface="Albertus Medium" pitchFamily="34" charset="0"/>
              </a:rPr>
              <a:t>adulto</a:t>
            </a:r>
            <a:r>
              <a:rPr lang="en-US" sz="2000" dirty="0" smtClean="0">
                <a:latin typeface="Albertus Medium" pitchFamily="34" charset="0"/>
              </a:rPr>
              <a:t> </a:t>
            </a:r>
            <a:r>
              <a:rPr lang="en-US" sz="2000" dirty="0" err="1" smtClean="0">
                <a:latin typeface="Albertus Medium" pitchFamily="34" charset="0"/>
              </a:rPr>
              <a:t>supporta</a:t>
            </a:r>
            <a:r>
              <a:rPr lang="en-US" sz="2000" dirty="0" smtClean="0">
                <a:latin typeface="Albertus Medium" pitchFamily="34" charset="0"/>
              </a:rPr>
              <a:t>  </a:t>
            </a:r>
            <a:r>
              <a:rPr lang="en-US" sz="2000" dirty="0" err="1" smtClean="0">
                <a:latin typeface="Albertus Medium" pitchFamily="34" charset="0"/>
              </a:rPr>
              <a:t>gli</a:t>
            </a:r>
            <a:r>
              <a:rPr lang="en-US" sz="2000" dirty="0" smtClean="0">
                <a:latin typeface="Albertus Medium" pitchFamily="34" charset="0"/>
              </a:rPr>
              <a:t> </a:t>
            </a:r>
            <a:r>
              <a:rPr lang="en-US" sz="2000" u="sng" dirty="0" err="1" smtClean="0">
                <a:latin typeface="Albertus Medium" pitchFamily="34" charset="0"/>
              </a:rPr>
              <a:t>apprendenti</a:t>
            </a:r>
            <a:r>
              <a:rPr lang="en-US" sz="2000" dirty="0" smtClean="0">
                <a:latin typeface="Albertus Medium" pitchFamily="34" charset="0"/>
              </a:rPr>
              <a:t>  in </a:t>
            </a:r>
            <a:r>
              <a:rPr lang="en-US" sz="2000" dirty="0" err="1" smtClean="0">
                <a:latin typeface="Albertus Medium" pitchFamily="34" charset="0"/>
              </a:rPr>
              <a:t>modo</a:t>
            </a:r>
            <a:r>
              <a:rPr lang="en-US" sz="2000" dirty="0" smtClean="0">
                <a:latin typeface="Albertus Medium" pitchFamily="34" charset="0"/>
              </a:rPr>
              <a:t> </a:t>
            </a:r>
            <a:r>
              <a:rPr lang="en-US" sz="2000" dirty="0" err="1" smtClean="0">
                <a:latin typeface="Albertus Medium" pitchFamily="34" charset="0"/>
              </a:rPr>
              <a:t>da</a:t>
            </a:r>
            <a:r>
              <a:rPr lang="en-US" sz="2000" dirty="0" smtClean="0">
                <a:latin typeface="Albertus Medium" pitchFamily="34" charset="0"/>
              </a:rPr>
              <a:t> </a:t>
            </a:r>
            <a:r>
              <a:rPr lang="en-US" sz="2000" dirty="0" err="1" smtClean="0">
                <a:latin typeface="Albertus Medium" pitchFamily="34" charset="0"/>
              </a:rPr>
              <a:t>aiutarli</a:t>
            </a:r>
            <a:r>
              <a:rPr lang="en-US" sz="2000" dirty="0" smtClean="0">
                <a:latin typeface="Albertus Medium" pitchFamily="34" charset="0"/>
              </a:rPr>
              <a:t> a </a:t>
            </a:r>
            <a:r>
              <a:rPr lang="en-US" sz="2000" dirty="0" err="1" smtClean="0">
                <a:latin typeface="Albertus Medium" pitchFamily="34" charset="0"/>
              </a:rPr>
              <a:t>completare</a:t>
            </a:r>
            <a:r>
              <a:rPr lang="en-US" sz="2000" dirty="0" smtClean="0">
                <a:latin typeface="Albertus Medium" pitchFamily="34" charset="0"/>
              </a:rPr>
              <a:t> un </a:t>
            </a:r>
            <a:r>
              <a:rPr lang="en-US" sz="2000" dirty="0" err="1" smtClean="0">
                <a:latin typeface="Albertus Medium" pitchFamily="34" charset="0"/>
              </a:rPr>
              <a:t>compito</a:t>
            </a:r>
            <a:r>
              <a:rPr lang="en-US" sz="2000" dirty="0" smtClean="0">
                <a:latin typeface="Albertus Medium" pitchFamily="34" charset="0"/>
              </a:rPr>
              <a:t> ( </a:t>
            </a:r>
            <a:r>
              <a:rPr lang="en-US" sz="2000" dirty="0" err="1" smtClean="0">
                <a:latin typeface="Albertus Medium" pitchFamily="34" charset="0"/>
              </a:rPr>
              <a:t>di</a:t>
            </a:r>
            <a:r>
              <a:rPr lang="en-US" sz="2000" dirty="0" smtClean="0">
                <a:latin typeface="Albertus Medium" pitchFamily="34" charset="0"/>
              </a:rPr>
              <a:t> </a:t>
            </a:r>
            <a:r>
              <a:rPr lang="en-US" sz="2000" dirty="0" err="1" smtClean="0">
                <a:latin typeface="Albertus Medium" pitchFamily="34" charset="0"/>
              </a:rPr>
              <a:t>apprendimento</a:t>
            </a:r>
            <a:r>
              <a:rPr lang="en-US" sz="2000" dirty="0" smtClean="0">
                <a:latin typeface="Albertus Medium" pitchFamily="34" charset="0"/>
              </a:rPr>
              <a:t>) o </a:t>
            </a:r>
            <a:r>
              <a:rPr lang="en-US" sz="2000" dirty="0" err="1" smtClean="0">
                <a:latin typeface="Albertus Medium" pitchFamily="34" charset="0"/>
              </a:rPr>
              <a:t>un’attività</a:t>
            </a:r>
            <a:r>
              <a:rPr lang="en-US" sz="2000" dirty="0" smtClean="0">
                <a:latin typeface="Albertus Medium" pitchFamily="34" charset="0"/>
              </a:rPr>
              <a:t>  </a:t>
            </a:r>
            <a:r>
              <a:rPr lang="en-US" sz="2000" dirty="0" err="1" smtClean="0">
                <a:latin typeface="Albertus Medium" pitchFamily="34" charset="0"/>
              </a:rPr>
              <a:t>che</a:t>
            </a:r>
            <a:r>
              <a:rPr lang="en-US" sz="2000" dirty="0" smtClean="0">
                <a:latin typeface="Albertus Medium" pitchFamily="34" charset="0"/>
              </a:rPr>
              <a:t> </a:t>
            </a:r>
            <a:r>
              <a:rPr lang="en-US" sz="2000" dirty="0" err="1" smtClean="0">
                <a:latin typeface="Albertus Medium" pitchFamily="34" charset="0"/>
              </a:rPr>
              <a:t>essi</a:t>
            </a:r>
            <a:r>
              <a:rPr lang="en-US" sz="2000" dirty="0" smtClean="0">
                <a:latin typeface="Albertus Medium" pitchFamily="34" charset="0"/>
              </a:rPr>
              <a:t> non </a:t>
            </a:r>
            <a:r>
              <a:rPr lang="en-US" sz="2000" dirty="0" err="1" smtClean="0">
                <a:latin typeface="Albertus Medium" pitchFamily="34" charset="0"/>
              </a:rPr>
              <a:t>riuscirebbero</a:t>
            </a:r>
            <a:r>
              <a:rPr lang="en-US" sz="2000" dirty="0" smtClean="0">
                <a:latin typeface="Albertus Medium" pitchFamily="34" charset="0"/>
              </a:rPr>
              <a:t> </a:t>
            </a:r>
            <a:r>
              <a:rPr lang="en-US" sz="2000" dirty="0" smtClean="0">
                <a:latin typeface="Albertus Medium" pitchFamily="34" charset="0"/>
              </a:rPr>
              <a:t> </a:t>
            </a:r>
            <a:r>
              <a:rPr lang="en-US" sz="2000" dirty="0" err="1" smtClean="0">
                <a:latin typeface="Albertus Medium" pitchFamily="34" charset="0"/>
              </a:rPr>
              <a:t>ancora</a:t>
            </a:r>
            <a:r>
              <a:rPr lang="en-US" sz="2000" dirty="0" smtClean="0">
                <a:latin typeface="Albertus Medium" pitchFamily="34" charset="0"/>
              </a:rPr>
              <a:t> a </a:t>
            </a:r>
            <a:r>
              <a:rPr lang="en-US" sz="2000" dirty="0" err="1" smtClean="0">
                <a:latin typeface="Albertus Medium" pitchFamily="34" charset="0"/>
              </a:rPr>
              <a:t>completare</a:t>
            </a:r>
            <a:r>
              <a:rPr lang="en-US" sz="2000" dirty="0" smtClean="0">
                <a:latin typeface="Albertus Medium" pitchFamily="34" charset="0"/>
              </a:rPr>
              <a:t> </a:t>
            </a:r>
            <a:r>
              <a:rPr lang="en-US" sz="2000" dirty="0" err="1" smtClean="0">
                <a:latin typeface="Albertus Medium" pitchFamily="34" charset="0"/>
              </a:rPr>
              <a:t>pienamente</a:t>
            </a:r>
            <a:r>
              <a:rPr lang="en-US" sz="2000" dirty="0" smtClean="0">
                <a:latin typeface="Albertus Medium" pitchFamily="34" charset="0"/>
              </a:rPr>
              <a:t> in </a:t>
            </a:r>
            <a:r>
              <a:rPr lang="en-US" sz="2000" dirty="0" err="1" smtClean="0">
                <a:latin typeface="Albertus Medium" pitchFamily="34" charset="0"/>
              </a:rPr>
              <a:t>modo</a:t>
            </a:r>
            <a:r>
              <a:rPr lang="en-US" sz="2000" dirty="0" smtClean="0">
                <a:latin typeface="Albertus Medium" pitchFamily="34" charset="0"/>
              </a:rPr>
              <a:t> </a:t>
            </a:r>
            <a:r>
              <a:rPr lang="en-US" sz="2000" dirty="0" err="1" smtClean="0">
                <a:latin typeface="Albertus Medium" pitchFamily="34" charset="0"/>
              </a:rPr>
              <a:t>autonomo</a:t>
            </a:r>
            <a:r>
              <a:rPr lang="en-US" sz="2000" dirty="0" smtClean="0">
                <a:latin typeface="Albertus Medium" pitchFamily="34" charset="0"/>
              </a:rPr>
              <a:t>”.</a:t>
            </a:r>
          </a:p>
          <a:p>
            <a:endParaRPr lang="en-US" dirty="0"/>
          </a:p>
          <a:p>
            <a:endParaRPr lang="en-US" dirty="0" smtClean="0"/>
          </a:p>
          <a:p>
            <a:endParaRPr lang="it-IT" dirty="0"/>
          </a:p>
        </p:txBody>
      </p:sp>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19672" y="2420888"/>
            <a:ext cx="6912768" cy="4154984"/>
          </a:xfrm>
          <a:prstGeom prst="rect">
            <a:avLst/>
          </a:prstGeom>
          <a:noFill/>
        </p:spPr>
        <p:txBody>
          <a:bodyPr wrap="square" rtlCol="0">
            <a:spAutoFit/>
          </a:bodyPr>
          <a:lstStyle/>
          <a:p>
            <a:pPr marL="342900" indent="-342900"/>
            <a:r>
              <a:rPr lang="en-US" sz="2400" dirty="0" smtClean="0">
                <a:latin typeface="Albertus Medium" pitchFamily="34" charset="0"/>
              </a:rPr>
              <a:t> CASA </a:t>
            </a:r>
            <a:r>
              <a:rPr lang="en-US" sz="2400" dirty="0">
                <a:latin typeface="Albertus Medium" pitchFamily="34" charset="0"/>
              </a:rPr>
              <a:t>&amp; SCUOLA  </a:t>
            </a:r>
            <a:r>
              <a:rPr lang="en-US" sz="2400" dirty="0" smtClean="0">
                <a:latin typeface="Albertus Medium" pitchFamily="34" charset="0"/>
              </a:rPr>
              <a:t> </a:t>
            </a:r>
            <a:endParaRPr lang="en-US" dirty="0">
              <a:latin typeface="Albertus Medium" pitchFamily="34" charset="0"/>
            </a:endParaRPr>
          </a:p>
          <a:p>
            <a:pPr marL="342900" indent="-342900"/>
            <a:endParaRPr lang="it-IT" sz="2400" dirty="0">
              <a:latin typeface="Albertus Medium" pitchFamily="34" charset="0"/>
            </a:endParaRPr>
          </a:p>
          <a:p>
            <a:pPr marL="457200" indent="-457200">
              <a:buAutoNum type="alphaLcParenR"/>
            </a:pPr>
            <a:r>
              <a:rPr lang="it-IT" sz="2400" dirty="0" smtClean="0">
                <a:latin typeface="Albertus Medium" pitchFamily="34" charset="0"/>
              </a:rPr>
              <a:t>analogie </a:t>
            </a:r>
            <a:r>
              <a:rPr lang="it-IT" sz="2400" dirty="0">
                <a:latin typeface="Albertus Medium" pitchFamily="34" charset="0"/>
              </a:rPr>
              <a:t>e differenze : autonomia del </a:t>
            </a:r>
            <a:r>
              <a:rPr lang="it-IT" sz="2400" dirty="0" smtClean="0">
                <a:latin typeface="Albertus Medium" pitchFamily="34" charset="0"/>
              </a:rPr>
              <a:t>bambino/a </a:t>
            </a:r>
            <a:r>
              <a:rPr lang="it-IT" sz="2400" dirty="0">
                <a:latin typeface="Albertus Medium" pitchFamily="34" charset="0"/>
              </a:rPr>
              <a:t>e possibilità di </a:t>
            </a:r>
            <a:r>
              <a:rPr lang="it-IT" sz="2400" dirty="0" err="1">
                <a:latin typeface="Albertus Medium" pitchFamily="34" charset="0"/>
              </a:rPr>
              <a:t>scaffolding</a:t>
            </a:r>
            <a:r>
              <a:rPr lang="it-IT" sz="2400" dirty="0">
                <a:latin typeface="Albertus Medium" pitchFamily="34" charset="0"/>
              </a:rPr>
              <a:t> individualizzato: confronto tra pari e conversazione</a:t>
            </a:r>
            <a:r>
              <a:rPr lang="it-IT" sz="2400" dirty="0" smtClean="0">
                <a:latin typeface="Albertus Medium" pitchFamily="34" charset="0"/>
              </a:rPr>
              <a:t>;</a:t>
            </a:r>
          </a:p>
          <a:p>
            <a:pPr marL="457200" indent="-457200"/>
            <a:endParaRPr lang="it-IT" sz="2400" dirty="0">
              <a:latin typeface="Albertus Medium" pitchFamily="34" charset="0"/>
            </a:endParaRPr>
          </a:p>
          <a:p>
            <a:pPr marL="457200" indent="-457200">
              <a:buAutoNum type="alphaLcParenR" startAt="2"/>
            </a:pPr>
            <a:r>
              <a:rPr lang="it-IT" sz="2400" dirty="0" smtClean="0">
                <a:latin typeface="Albertus Medium" pitchFamily="34" charset="0"/>
              </a:rPr>
              <a:t>Importanza </a:t>
            </a:r>
            <a:r>
              <a:rPr lang="it-IT" sz="2400" dirty="0">
                <a:latin typeface="Albertus Medium" pitchFamily="34" charset="0"/>
              </a:rPr>
              <a:t>della CONVERSAZIONE IN GENERALE;  VALORE DEL DIALOGO SUL TESTO </a:t>
            </a:r>
            <a:r>
              <a:rPr lang="it-IT" sz="2400" dirty="0" smtClean="0">
                <a:latin typeface="Albertus Medium" pitchFamily="34" charset="0"/>
              </a:rPr>
              <a:t> </a:t>
            </a:r>
            <a:r>
              <a:rPr lang="it-IT" sz="2000" dirty="0" smtClean="0">
                <a:latin typeface="Albertus Medium" pitchFamily="34" charset="0"/>
              </a:rPr>
              <a:t>[come vedremo nelle pagine seguenti]</a:t>
            </a:r>
            <a:endParaRPr lang="it-IT" sz="2400" dirty="0"/>
          </a:p>
          <a:p>
            <a:pPr marL="457200" indent="-457200"/>
            <a:r>
              <a:rPr lang="it-IT" dirty="0" err="1" smtClean="0"/>
              <a:t>Pappas</a:t>
            </a:r>
            <a:r>
              <a:rPr lang="it-IT" dirty="0" smtClean="0"/>
              <a:t> 1988</a:t>
            </a:r>
            <a:r>
              <a:rPr lang="it-IT" sz="2400" dirty="0" smtClean="0"/>
              <a:t> </a:t>
            </a:r>
            <a:r>
              <a:rPr lang="it-IT" sz="2400" dirty="0" smtClean="0"/>
              <a:t> </a:t>
            </a:r>
            <a:endParaRPr lang="it-IT" dirty="0"/>
          </a:p>
        </p:txBody>
      </p:sp>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1916832"/>
            <a:ext cx="8352928" cy="4524315"/>
          </a:xfrm>
          <a:prstGeom prst="rect">
            <a:avLst/>
          </a:prstGeom>
          <a:noFill/>
        </p:spPr>
        <p:txBody>
          <a:bodyPr wrap="square" rtlCol="0">
            <a:spAutoFit/>
          </a:bodyPr>
          <a:lstStyle/>
          <a:p>
            <a:r>
              <a:rPr lang="en-US" dirty="0">
                <a:latin typeface="Albertus Medium" pitchFamily="34" charset="0"/>
              </a:rPr>
              <a:t>PROSPETTIVA DI </a:t>
            </a:r>
            <a:r>
              <a:rPr lang="en-US" u="sng" dirty="0">
                <a:latin typeface="Albertus Medium" pitchFamily="34" charset="0"/>
              </a:rPr>
              <a:t>SVILUPPO DEL LINGUAGGIO E DELLA RICCHEZZA ESPRESSIVA  </a:t>
            </a:r>
            <a:endParaRPr lang="en-US" u="sng" dirty="0" smtClean="0">
              <a:latin typeface="Albertus Medium" pitchFamily="34" charset="0"/>
            </a:endParaRPr>
          </a:p>
          <a:p>
            <a:r>
              <a:rPr lang="en-US" dirty="0" err="1" smtClean="0"/>
              <a:t>L’importanza</a:t>
            </a:r>
            <a:r>
              <a:rPr lang="en-US" dirty="0" smtClean="0"/>
              <a:t> </a:t>
            </a:r>
            <a:r>
              <a:rPr lang="en-US" dirty="0" err="1" smtClean="0"/>
              <a:t>delle</a:t>
            </a:r>
            <a:r>
              <a:rPr lang="en-US" dirty="0" smtClean="0"/>
              <a:t> </a:t>
            </a:r>
            <a:r>
              <a:rPr lang="en-US" dirty="0" err="1" smtClean="0"/>
              <a:t>domande</a:t>
            </a:r>
            <a:r>
              <a:rPr lang="en-US" dirty="0" smtClean="0"/>
              <a:t>.</a:t>
            </a:r>
            <a:endParaRPr lang="en-US" dirty="0" smtClean="0"/>
          </a:p>
          <a:p>
            <a:endParaRPr lang="en-US" dirty="0"/>
          </a:p>
          <a:p>
            <a:r>
              <a:rPr lang="en-US" dirty="0" err="1" smtClean="0"/>
              <a:t>Supporto</a:t>
            </a:r>
            <a:r>
              <a:rPr lang="en-US" dirty="0" smtClean="0"/>
              <a:t> all</a:t>
            </a:r>
            <a:r>
              <a:rPr lang="en-US" dirty="0"/>
              <a:t>’ </a:t>
            </a:r>
            <a:r>
              <a:rPr lang="en-US" dirty="0" err="1" smtClean="0"/>
              <a:t>espressione</a:t>
            </a:r>
            <a:r>
              <a:rPr lang="en-US" dirty="0" smtClean="0"/>
              <a:t>: le </a:t>
            </a:r>
            <a:r>
              <a:rPr lang="en-US" dirty="0" err="1" smtClean="0"/>
              <a:t>domande</a:t>
            </a:r>
            <a:r>
              <a:rPr lang="en-US" dirty="0" smtClean="0"/>
              <a:t> </a:t>
            </a:r>
            <a:r>
              <a:rPr lang="en-US" dirty="0" err="1" smtClean="0"/>
              <a:t>aperte</a:t>
            </a:r>
            <a:r>
              <a:rPr lang="en-US" dirty="0" smtClean="0"/>
              <a:t> (</a:t>
            </a:r>
            <a:r>
              <a:rPr lang="en-US" u="sng" dirty="0" smtClean="0"/>
              <a:t>Open-ended </a:t>
            </a:r>
            <a:r>
              <a:rPr lang="en-US" u="sng" dirty="0" smtClean="0"/>
              <a:t>questions) </a:t>
            </a:r>
            <a:r>
              <a:rPr lang="en-US" u="sng" dirty="0" err="1" smtClean="0"/>
              <a:t>o</a:t>
            </a:r>
            <a:r>
              <a:rPr lang="en-US" dirty="0" err="1" smtClean="0"/>
              <a:t>ffrono</a:t>
            </a:r>
            <a:r>
              <a:rPr lang="en-US" dirty="0" smtClean="0"/>
              <a:t> </a:t>
            </a:r>
            <a:r>
              <a:rPr lang="en-US" dirty="0" err="1" smtClean="0"/>
              <a:t>ai</a:t>
            </a:r>
            <a:r>
              <a:rPr lang="en-US" dirty="0" smtClean="0"/>
              <a:t> bambini le </a:t>
            </a:r>
            <a:r>
              <a:rPr lang="en-US" dirty="0" err="1" smtClean="0"/>
              <a:t>occasioni</a:t>
            </a:r>
            <a:r>
              <a:rPr lang="en-US" dirty="0" smtClean="0"/>
              <a:t> </a:t>
            </a:r>
            <a:r>
              <a:rPr lang="en-US" dirty="0" err="1" smtClean="0"/>
              <a:t>necessarie</a:t>
            </a:r>
            <a:r>
              <a:rPr lang="en-US" dirty="0" smtClean="0"/>
              <a:t> per </a:t>
            </a:r>
            <a:r>
              <a:rPr lang="en-US" dirty="0" err="1" smtClean="0"/>
              <a:t>parlare</a:t>
            </a:r>
            <a:r>
              <a:rPr lang="en-US" dirty="0" smtClean="0"/>
              <a:t>.</a:t>
            </a:r>
            <a:r>
              <a:rPr lang="en-US" dirty="0" smtClean="0"/>
              <a:t>  Per </a:t>
            </a:r>
            <a:r>
              <a:rPr lang="en-US" dirty="0" err="1" smtClean="0"/>
              <a:t>esempio</a:t>
            </a:r>
            <a:r>
              <a:rPr lang="en-US" dirty="0" smtClean="0"/>
              <a:t>, la </a:t>
            </a:r>
            <a:r>
              <a:rPr lang="en-US" dirty="0" err="1" smtClean="0"/>
              <a:t>domanda</a:t>
            </a:r>
            <a:r>
              <a:rPr lang="en-US" dirty="0" smtClean="0"/>
              <a:t> “Ti è </a:t>
            </a:r>
            <a:r>
              <a:rPr lang="en-US" dirty="0" err="1" smtClean="0"/>
              <a:t>piaciuta</a:t>
            </a:r>
            <a:r>
              <a:rPr lang="en-US" dirty="0" smtClean="0"/>
              <a:t> la </a:t>
            </a:r>
            <a:r>
              <a:rPr lang="en-US" dirty="0" err="1" smtClean="0"/>
              <a:t>storia</a:t>
            </a:r>
            <a:r>
              <a:rPr lang="en-US" dirty="0" smtClean="0"/>
              <a:t>?” </a:t>
            </a:r>
            <a:r>
              <a:rPr lang="en-US" dirty="0" err="1" smtClean="0"/>
              <a:t>incoraggia</a:t>
            </a:r>
            <a:r>
              <a:rPr lang="en-US" dirty="0" smtClean="0"/>
              <a:t> </a:t>
            </a:r>
            <a:r>
              <a:rPr lang="en-US" dirty="0" err="1" smtClean="0"/>
              <a:t>una</a:t>
            </a:r>
            <a:r>
              <a:rPr lang="en-US" dirty="0" smtClean="0"/>
              <a:t> </a:t>
            </a:r>
            <a:r>
              <a:rPr lang="en-US" dirty="0" err="1" smtClean="0"/>
              <a:t>risposta</a:t>
            </a:r>
            <a:r>
              <a:rPr lang="en-US" dirty="0" smtClean="0"/>
              <a:t> </a:t>
            </a:r>
            <a:r>
              <a:rPr lang="en-US" dirty="0" err="1" smtClean="0"/>
              <a:t>diversa</a:t>
            </a:r>
            <a:r>
              <a:rPr lang="en-US" dirty="0" smtClean="0"/>
              <a:t> </a:t>
            </a:r>
            <a:r>
              <a:rPr lang="en-US" dirty="0" err="1" smtClean="0"/>
              <a:t>da</a:t>
            </a:r>
            <a:r>
              <a:rPr lang="en-US" dirty="0" smtClean="0"/>
              <a:t> </a:t>
            </a:r>
            <a:r>
              <a:rPr lang="en-US" dirty="0" err="1" smtClean="0"/>
              <a:t>quella</a:t>
            </a:r>
            <a:r>
              <a:rPr lang="en-US" dirty="0" smtClean="0"/>
              <a:t> </a:t>
            </a:r>
            <a:r>
              <a:rPr lang="en-US" dirty="0" err="1" smtClean="0"/>
              <a:t>che</a:t>
            </a:r>
            <a:r>
              <a:rPr lang="en-US" dirty="0" smtClean="0"/>
              <a:t> </a:t>
            </a:r>
            <a:r>
              <a:rPr lang="en-US" dirty="0" err="1" smtClean="0"/>
              <a:t>avremmo</a:t>
            </a:r>
            <a:r>
              <a:rPr lang="en-US" dirty="0" smtClean="0"/>
              <a:t> se </a:t>
            </a:r>
            <a:r>
              <a:rPr lang="en-US" dirty="0" err="1" smtClean="0"/>
              <a:t>chiedessimo</a:t>
            </a:r>
            <a:r>
              <a:rPr lang="en-US" dirty="0" smtClean="0"/>
              <a:t> “ </a:t>
            </a:r>
            <a:r>
              <a:rPr lang="en-US" dirty="0" err="1" smtClean="0"/>
              <a:t>Dimmi</a:t>
            </a:r>
            <a:r>
              <a:rPr lang="en-US" dirty="0" smtClean="0"/>
              <a:t> due </a:t>
            </a:r>
            <a:r>
              <a:rPr lang="en-US" dirty="0" err="1" smtClean="0"/>
              <a:t>cose</a:t>
            </a:r>
            <a:r>
              <a:rPr lang="en-US" dirty="0" smtClean="0"/>
              <a:t> </a:t>
            </a:r>
            <a:r>
              <a:rPr lang="en-US" dirty="0" err="1" smtClean="0"/>
              <a:t>che</a:t>
            </a:r>
            <a:r>
              <a:rPr lang="en-US" dirty="0" smtClean="0"/>
              <a:t> </a:t>
            </a:r>
            <a:r>
              <a:rPr lang="en-US" dirty="0" err="1" smtClean="0"/>
              <a:t>ti</a:t>
            </a:r>
            <a:r>
              <a:rPr lang="en-US" dirty="0" smtClean="0"/>
              <a:t> </a:t>
            </a:r>
            <a:r>
              <a:rPr lang="en-US" dirty="0" err="1" smtClean="0"/>
              <a:t>sono</a:t>
            </a:r>
            <a:r>
              <a:rPr lang="en-US" dirty="0" smtClean="0"/>
              <a:t> </a:t>
            </a:r>
            <a:r>
              <a:rPr lang="en-US" dirty="0" err="1" smtClean="0"/>
              <a:t>piaciute</a:t>
            </a:r>
            <a:r>
              <a:rPr lang="en-US" dirty="0" smtClean="0"/>
              <a:t> </a:t>
            </a:r>
            <a:r>
              <a:rPr lang="en-US" dirty="0" err="1" smtClean="0"/>
              <a:t>nella</a:t>
            </a:r>
            <a:r>
              <a:rPr lang="en-US" dirty="0" smtClean="0"/>
              <a:t> </a:t>
            </a:r>
            <a:r>
              <a:rPr lang="en-US" dirty="0" err="1" smtClean="0"/>
              <a:t>storia</a:t>
            </a:r>
            <a:r>
              <a:rPr lang="en-US" dirty="0" smtClean="0"/>
              <a:t>”. </a:t>
            </a:r>
            <a:r>
              <a:rPr lang="en-US" dirty="0" err="1" smtClean="0"/>
              <a:t>Entrambe</a:t>
            </a:r>
            <a:r>
              <a:rPr lang="en-US" dirty="0" smtClean="0"/>
              <a:t> </a:t>
            </a:r>
            <a:r>
              <a:rPr lang="en-US" dirty="0" err="1" smtClean="0"/>
              <a:t>richiedono</a:t>
            </a:r>
            <a:r>
              <a:rPr lang="en-US" dirty="0" smtClean="0"/>
              <a:t> al bambino </a:t>
            </a:r>
            <a:r>
              <a:rPr lang="en-US" dirty="0" err="1" smtClean="0"/>
              <a:t>di</a:t>
            </a:r>
            <a:r>
              <a:rPr lang="en-US" dirty="0" smtClean="0"/>
              <a:t> </a:t>
            </a:r>
            <a:r>
              <a:rPr lang="en-US" dirty="0" err="1" smtClean="0"/>
              <a:t>reagire</a:t>
            </a:r>
            <a:r>
              <a:rPr lang="en-US" dirty="0" smtClean="0"/>
              <a:t> </a:t>
            </a:r>
            <a:r>
              <a:rPr lang="en-US" dirty="0" err="1" smtClean="0"/>
              <a:t>alla</a:t>
            </a:r>
            <a:r>
              <a:rPr lang="en-US" dirty="0" smtClean="0"/>
              <a:t> </a:t>
            </a:r>
            <a:r>
              <a:rPr lang="en-US" dirty="0" err="1" smtClean="0"/>
              <a:t>storia</a:t>
            </a:r>
            <a:r>
              <a:rPr lang="en-US" dirty="0" smtClean="0"/>
              <a:t> </a:t>
            </a:r>
            <a:r>
              <a:rPr lang="en-US" dirty="0" err="1" smtClean="0"/>
              <a:t>letta</a:t>
            </a:r>
            <a:r>
              <a:rPr lang="en-US" dirty="0" smtClean="0"/>
              <a:t>, ma la </a:t>
            </a:r>
            <a:r>
              <a:rPr lang="en-US" dirty="0" err="1" smtClean="0"/>
              <a:t>seconda</a:t>
            </a:r>
            <a:r>
              <a:rPr lang="en-US" dirty="0" smtClean="0"/>
              <a:t> </a:t>
            </a:r>
            <a:r>
              <a:rPr lang="en-US" dirty="0" err="1" smtClean="0"/>
              <a:t>incoraggia</a:t>
            </a:r>
            <a:r>
              <a:rPr lang="en-US" dirty="0" smtClean="0"/>
              <a:t>  </a:t>
            </a:r>
            <a:r>
              <a:rPr lang="en-US" dirty="0" err="1" smtClean="0"/>
              <a:t>il</a:t>
            </a:r>
            <a:r>
              <a:rPr lang="en-US" dirty="0" smtClean="0"/>
              <a:t> bambino a dare </a:t>
            </a:r>
            <a:r>
              <a:rPr lang="en-US" dirty="0" err="1" smtClean="0"/>
              <a:t>una</a:t>
            </a:r>
            <a:r>
              <a:rPr lang="en-US" dirty="0" smtClean="0"/>
              <a:t> </a:t>
            </a:r>
            <a:r>
              <a:rPr lang="en-US" dirty="0" err="1" smtClean="0"/>
              <a:t>risposta</a:t>
            </a:r>
            <a:r>
              <a:rPr lang="en-US" dirty="0" smtClean="0"/>
              <a:t>  </a:t>
            </a:r>
            <a:r>
              <a:rPr lang="en-US" dirty="0" err="1" smtClean="0"/>
              <a:t>più</a:t>
            </a:r>
            <a:r>
              <a:rPr lang="en-US" dirty="0" smtClean="0"/>
              <a:t> </a:t>
            </a:r>
            <a:r>
              <a:rPr lang="en-US" dirty="0" err="1" smtClean="0"/>
              <a:t>articolata</a:t>
            </a:r>
            <a:r>
              <a:rPr lang="en-US" dirty="0" smtClean="0"/>
              <a:t> e ad </a:t>
            </a:r>
            <a:r>
              <a:rPr lang="en-US" dirty="0" err="1" smtClean="0"/>
              <a:t>usare</a:t>
            </a:r>
            <a:r>
              <a:rPr lang="en-US" dirty="0" smtClean="0"/>
              <a:t> un </a:t>
            </a:r>
            <a:r>
              <a:rPr lang="en-US" dirty="0" err="1" smtClean="0"/>
              <a:t>vocabolario</a:t>
            </a:r>
            <a:r>
              <a:rPr lang="en-US" dirty="0" smtClean="0"/>
              <a:t> </a:t>
            </a:r>
            <a:r>
              <a:rPr lang="en-US" dirty="0" err="1" smtClean="0"/>
              <a:t>più</a:t>
            </a:r>
            <a:r>
              <a:rPr lang="en-US" dirty="0" smtClean="0"/>
              <a:t> </a:t>
            </a:r>
            <a:r>
              <a:rPr lang="en-US" dirty="0" err="1" smtClean="0"/>
              <a:t>ricco</a:t>
            </a:r>
            <a:r>
              <a:rPr lang="en-US" dirty="0" smtClean="0"/>
              <a:t>. </a:t>
            </a:r>
          </a:p>
          <a:p>
            <a:r>
              <a:rPr lang="it-IT" dirty="0" smtClean="0"/>
              <a:t>Tuttavia </a:t>
            </a:r>
            <a:r>
              <a:rPr lang="it-IT" dirty="0"/>
              <a:t>per sostenere l’apprendimento durante l’interazione non basta la domanda aperta, occorre che ai bambini sia lasciato il tempo di rispondere, occorre che la domanda aperta non sia seguita da una chiusa, …. Insomma le domande aperte possono non bastare  come SUPPORTO /impalcatura di supporto, se i bambini non vengono coinvolti in una conversazione significativa. (</a:t>
            </a:r>
            <a:r>
              <a:rPr lang="it-IT" dirty="0" err="1"/>
              <a:t>Pentimonti</a:t>
            </a:r>
            <a:r>
              <a:rPr lang="it-IT" dirty="0"/>
              <a:t> </a:t>
            </a:r>
            <a:r>
              <a:rPr lang="it-IT" dirty="0" err="1"/>
              <a:t>Justice</a:t>
            </a:r>
            <a:r>
              <a:rPr lang="it-IT" dirty="0"/>
              <a:t> 2010)</a:t>
            </a:r>
          </a:p>
          <a:p>
            <a:endParaRPr lang="it-IT" dirty="0"/>
          </a:p>
        </p:txBody>
      </p:sp>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1484784"/>
            <a:ext cx="7848872" cy="5078313"/>
          </a:xfrm>
          <a:prstGeom prst="rect">
            <a:avLst/>
          </a:prstGeom>
          <a:noFill/>
        </p:spPr>
        <p:txBody>
          <a:bodyPr wrap="square" rtlCol="0">
            <a:spAutoFit/>
          </a:bodyPr>
          <a:lstStyle/>
          <a:p>
            <a:endParaRPr lang="it-IT" u="sng" dirty="0" smtClean="0"/>
          </a:p>
          <a:p>
            <a:endParaRPr lang="it-IT" u="sng" dirty="0"/>
          </a:p>
          <a:p>
            <a:r>
              <a:rPr lang="it-IT" u="sng" dirty="0" smtClean="0">
                <a:latin typeface="Albertus Medium" pitchFamily="34" charset="0"/>
              </a:rPr>
              <a:t>PROSPETTIVA </a:t>
            </a:r>
            <a:r>
              <a:rPr lang="it-IT" u="sng" dirty="0">
                <a:latin typeface="Albertus Medium" pitchFamily="34" charset="0"/>
              </a:rPr>
              <a:t>DEL LETTORE COMPETENTE</a:t>
            </a:r>
            <a:r>
              <a:rPr lang="it-IT" dirty="0">
                <a:latin typeface="Albertus Medium" pitchFamily="34" charset="0"/>
              </a:rPr>
              <a:t> E COINVOLTO : </a:t>
            </a:r>
            <a:endParaRPr lang="it-IT" dirty="0" smtClean="0">
              <a:latin typeface="Albertus Medium" pitchFamily="34" charset="0"/>
            </a:endParaRPr>
          </a:p>
          <a:p>
            <a:endParaRPr lang="it-IT" dirty="0"/>
          </a:p>
          <a:p>
            <a:endParaRPr lang="it-IT" dirty="0"/>
          </a:p>
          <a:p>
            <a:r>
              <a:rPr lang="it-IT" dirty="0"/>
              <a:t>Vengono individuate nella ricerca internazionale – indagini diffuse e sistematiche, ma anche studi etnografici- modalità diverse di lettura ricondotte al concetto di STILE di lettura A SCUOLA </a:t>
            </a:r>
            <a:endParaRPr lang="it-IT" dirty="0" smtClean="0"/>
          </a:p>
          <a:p>
            <a:endParaRPr lang="it-IT" dirty="0"/>
          </a:p>
          <a:p>
            <a:pPr lvl="1"/>
            <a:r>
              <a:rPr lang="it-IT" b="1" dirty="0" err="1"/>
              <a:t>Co-constructive</a:t>
            </a:r>
            <a:r>
              <a:rPr lang="it-IT" b="1" dirty="0"/>
              <a:t>    [ </a:t>
            </a:r>
            <a:r>
              <a:rPr lang="it-IT" dirty="0"/>
              <a:t> analitico, con molti scambi  complessi sul testo durante la lettura ; teso alla rielaborazione]</a:t>
            </a:r>
          </a:p>
          <a:p>
            <a:pPr lvl="1"/>
            <a:r>
              <a:rPr lang="it-IT" b="1" dirty="0" err="1"/>
              <a:t>Didactic-interactional</a:t>
            </a:r>
            <a:r>
              <a:rPr lang="it-IT" b="1" dirty="0"/>
              <a:t> [</a:t>
            </a:r>
            <a:r>
              <a:rPr lang="it-IT" dirty="0"/>
              <a:t>descrittivo, con scambi tesi a controllare interazione e comprensione a livelli più elementari]</a:t>
            </a:r>
          </a:p>
          <a:p>
            <a:pPr lvl="1"/>
            <a:r>
              <a:rPr lang="it-IT" b="1" dirty="0" err="1"/>
              <a:t>Performance-oriented</a:t>
            </a:r>
            <a:r>
              <a:rPr lang="it-IT" b="1" dirty="0"/>
              <a:t> (</a:t>
            </a:r>
            <a:r>
              <a:rPr lang="it-IT" u="sng" dirty="0"/>
              <a:t>narrativo</a:t>
            </a:r>
            <a:r>
              <a:rPr lang="it-IT" dirty="0"/>
              <a:t>: con conversazioni solo introduttive e finali, prevalgono il pathos </a:t>
            </a:r>
            <a:r>
              <a:rPr lang="it-IT" dirty="0" smtClean="0"/>
              <a:t>e la </a:t>
            </a:r>
            <a:r>
              <a:rPr lang="it-IT" dirty="0"/>
              <a:t>lettura </a:t>
            </a:r>
            <a:r>
              <a:rPr lang="it-IT" dirty="0" smtClean="0"/>
              <a:t> espressiva drammatizzata </a:t>
            </a:r>
            <a:r>
              <a:rPr lang="it-IT" dirty="0"/>
              <a:t>]		</a:t>
            </a:r>
            <a:r>
              <a:rPr lang="it-IT" b="1" dirty="0"/>
              <a:t>		</a:t>
            </a:r>
            <a:endParaRPr lang="it-IT" dirty="0"/>
          </a:p>
          <a:p>
            <a:r>
              <a:rPr lang="it-IT" b="1" dirty="0" smtClean="0"/>
              <a:t>(</a:t>
            </a:r>
            <a:r>
              <a:rPr lang="it-IT" b="1" dirty="0" err="1" smtClean="0"/>
              <a:t>Reese</a:t>
            </a:r>
            <a:r>
              <a:rPr lang="it-IT" b="1" dirty="0" smtClean="0"/>
              <a:t> </a:t>
            </a:r>
            <a:r>
              <a:rPr lang="it-IT" b="1" dirty="0"/>
              <a:t>&amp; </a:t>
            </a:r>
            <a:r>
              <a:rPr lang="it-IT" b="1" dirty="0" err="1"/>
              <a:t>Cox</a:t>
            </a:r>
            <a:r>
              <a:rPr lang="it-IT" b="1" dirty="0"/>
              <a:t>, 2003)</a:t>
            </a:r>
            <a:endParaRPr lang="it-IT" dirty="0"/>
          </a:p>
          <a:p>
            <a:endParaRPr lang="it-IT" dirty="0"/>
          </a:p>
        </p:txBody>
      </p:sp>
      <p:pic>
        <p:nvPicPr>
          <p:cNvPr id="3" name="Picture 4"/>
          <p:cNvPicPr>
            <a:picLocks noChangeAspect="1" noChangeArrowheads="1"/>
          </p:cNvPicPr>
          <p:nvPr/>
        </p:nvPicPr>
        <p:blipFill>
          <a:blip r:embed="rId2"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4" name="Segnaposto piè di pagina 3"/>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2564904"/>
            <a:ext cx="5256584" cy="3693319"/>
          </a:xfrm>
          <a:prstGeom prst="rect">
            <a:avLst/>
          </a:prstGeom>
          <a:noFill/>
        </p:spPr>
        <p:txBody>
          <a:bodyPr wrap="square" rtlCol="0">
            <a:spAutoFit/>
          </a:bodyPr>
          <a:lstStyle/>
          <a:p>
            <a:endParaRPr lang="it-IT" dirty="0"/>
          </a:p>
          <a:p>
            <a:endParaRPr lang="it-IT" dirty="0"/>
          </a:p>
          <a:p>
            <a:r>
              <a:rPr lang="it-IT" dirty="0" smtClean="0"/>
              <a:t>Una </a:t>
            </a:r>
            <a:r>
              <a:rPr lang="it-IT" dirty="0"/>
              <a:t>ricerca su libri e stili nella scuola infanzia </a:t>
            </a:r>
            <a:r>
              <a:rPr lang="it-IT" dirty="0" smtClean="0"/>
              <a:t> in Italia (Bella </a:t>
            </a:r>
            <a:r>
              <a:rPr lang="it-IT" dirty="0"/>
              <a:t>Becca</a:t>
            </a:r>
            <a:r>
              <a:rPr lang="it-IT" dirty="0" smtClean="0"/>
              <a:t>) documenta:</a:t>
            </a:r>
            <a:endParaRPr lang="it-IT" dirty="0"/>
          </a:p>
          <a:p>
            <a:r>
              <a:rPr lang="it-IT" dirty="0"/>
              <a:t>	a) il primato ASSOLUTO  del libro narrativo   (</a:t>
            </a:r>
            <a:r>
              <a:rPr lang="it-IT" dirty="0" err="1"/>
              <a:t>Pentimonti</a:t>
            </a:r>
            <a:r>
              <a:rPr lang="it-IT" dirty="0"/>
              <a:t> et al.2011, Del Carlo 2012</a:t>
            </a:r>
            <a:r>
              <a:rPr lang="it-IT" dirty="0" smtClean="0"/>
              <a:t>),</a:t>
            </a:r>
            <a:endParaRPr lang="it-IT" dirty="0"/>
          </a:p>
          <a:p>
            <a:r>
              <a:rPr lang="it-IT" dirty="0"/>
              <a:t>	b) </a:t>
            </a:r>
            <a:r>
              <a:rPr lang="it-IT" dirty="0" smtClean="0"/>
              <a:t>la corrispondenza di alcuni stili a quelli individuati (</a:t>
            </a:r>
            <a:r>
              <a:rPr lang="it-IT" dirty="0" err="1" smtClean="0"/>
              <a:t>Reese</a:t>
            </a:r>
            <a:r>
              <a:rPr lang="it-IT" dirty="0" smtClean="0"/>
              <a:t> e </a:t>
            </a:r>
            <a:r>
              <a:rPr lang="it-IT" dirty="0" err="1" smtClean="0"/>
              <a:t>Cox</a:t>
            </a:r>
            <a:r>
              <a:rPr lang="it-IT" dirty="0" smtClean="0"/>
              <a:t>) , la possibilità di descrivere lo stile di lettura attraverso la  </a:t>
            </a:r>
            <a:r>
              <a:rPr lang="it-IT" dirty="0"/>
              <a:t>gestione dell’evento lettura ( uso delle immagini, introduzione tematica, commenti, richieste di attivazione dei  </a:t>
            </a:r>
            <a:r>
              <a:rPr lang="it-IT" dirty="0" smtClean="0"/>
              <a:t>bambini </a:t>
            </a:r>
            <a:r>
              <a:rPr lang="it-IT" dirty="0" smtClean="0"/>
              <a:t>…),</a:t>
            </a:r>
            <a:endParaRPr lang="it-IT" dirty="0"/>
          </a:p>
          <a:p>
            <a:r>
              <a:rPr lang="it-IT" dirty="0"/>
              <a:t>	c)  la influenza del </a:t>
            </a:r>
            <a:r>
              <a:rPr lang="it-IT" dirty="0" smtClean="0"/>
              <a:t> genere di testo  </a:t>
            </a:r>
            <a:r>
              <a:rPr lang="it-IT" dirty="0"/>
              <a:t>sulle modalità di </a:t>
            </a:r>
            <a:r>
              <a:rPr lang="it-IT" dirty="0" smtClean="0"/>
              <a:t>lettura (informativo Vs narrativo </a:t>
            </a:r>
            <a:r>
              <a:rPr lang="it-IT" dirty="0" smtClean="0"/>
              <a:t>.</a:t>
            </a:r>
            <a:endParaRPr lang="it-IT" dirty="0"/>
          </a:p>
        </p:txBody>
      </p:sp>
      <p:pic>
        <p:nvPicPr>
          <p:cNvPr id="2050" name="Picture 2" descr="bella_becca_182"/>
          <p:cNvPicPr>
            <a:picLocks noChangeAspect="1" noChangeArrowheads="1"/>
          </p:cNvPicPr>
          <p:nvPr/>
        </p:nvPicPr>
        <p:blipFill>
          <a:blip r:embed="rId2" cstate="print"/>
          <a:srcRect/>
          <a:stretch>
            <a:fillRect/>
          </a:stretch>
        </p:blipFill>
        <p:spPr bwMode="auto">
          <a:xfrm>
            <a:off x="5580112" y="253623"/>
            <a:ext cx="2880320" cy="3361714"/>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41792" y="260648"/>
            <a:ext cx="959615" cy="1764000"/>
          </a:xfrm>
          <a:prstGeom prst="rect">
            <a:avLst/>
          </a:prstGeom>
          <a:solidFill>
            <a:srgbClr val="FFFFFF">
              <a:alpha val="0"/>
            </a:srgbClr>
          </a:solidFill>
          <a:ln w="9525">
            <a:noFill/>
            <a:miter lim="800000"/>
            <a:headEnd/>
            <a:tailEnd/>
          </a:ln>
        </p:spPr>
      </p:pic>
      <p:sp>
        <p:nvSpPr>
          <p:cNvPr id="6" name="Segnaposto piè di pagina 5"/>
          <p:cNvSpPr>
            <a:spLocks noGrp="1"/>
          </p:cNvSpPr>
          <p:nvPr>
            <p:ph type="ftr" sz="quarter" idx="11"/>
          </p:nvPr>
        </p:nvSpPr>
        <p:spPr/>
        <p:txBody>
          <a:bodyPr/>
          <a:lstStyle/>
          <a:p>
            <a:r>
              <a:rPr lang="it-IT" smtClean="0"/>
              <a:t>Roberta Cardarello 25 Ottobre 2014</a:t>
            </a: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607</Words>
  <Application>Microsoft Office PowerPoint</Application>
  <PresentationFormat>Presentazione su schermo (4:3)</PresentationFormat>
  <Paragraphs>79</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 Giornata di studio Nati per Leggere 25 ottobre 2014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Giornata di studio Nati per Leggere</dc:title>
  <dc:creator>Utente Windows</dc:creator>
  <cp:lastModifiedBy>Utente Windows</cp:lastModifiedBy>
  <cp:revision>15</cp:revision>
  <dcterms:created xsi:type="dcterms:W3CDTF">2014-10-25T04:09:03Z</dcterms:created>
  <dcterms:modified xsi:type="dcterms:W3CDTF">2014-10-28T21:07:37Z</dcterms:modified>
</cp:coreProperties>
</file>